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79" r:id="rId3"/>
    <p:sldId id="307" r:id="rId5"/>
    <p:sldId id="308" r:id="rId6"/>
    <p:sldId id="309" r:id="rId7"/>
    <p:sldId id="310" r:id="rId8"/>
    <p:sldId id="283" r:id="rId9"/>
    <p:sldId id="311" r:id="rId10"/>
    <p:sldId id="313" r:id="rId11"/>
    <p:sldId id="314" r:id="rId12"/>
    <p:sldId id="315" r:id="rId13"/>
    <p:sldId id="316" r:id="rId14"/>
    <p:sldId id="317" r:id="rId15"/>
    <p:sldId id="318" r:id="rId16"/>
    <p:sldId id="321" r:id="rId17"/>
    <p:sldId id="322" r:id="rId18"/>
    <p:sldId id="319" r:id="rId19"/>
    <p:sldId id="320" r:id="rId20"/>
    <p:sldId id="335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2" r:id="rId30"/>
    <p:sldId id="333" r:id="rId31"/>
    <p:sldId id="334" r:id="rId32"/>
    <p:sldId id="331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6" r:id="rId43"/>
    <p:sldId id="347" r:id="rId44"/>
    <p:sldId id="359" r:id="rId45"/>
  </p:sldIdLst>
  <p:sldSz cx="9144000" cy="514477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08"/>
        <p:guide pos="285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1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36A0-1CE6-43E0-9ACD-0351418F1B7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2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My Music</a:t>
            </a:r>
            <a:endParaRPr sz="16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hezamusicschool.co.ke/mtg1l1" TargetMode="Externa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4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1" Type="http://schemas.openxmlformats.org/officeDocument/2006/relationships/image" Target="../media/image3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1" Type="http://schemas.openxmlformats.org/officeDocument/2006/relationships/image" Target="../media/image3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1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8.png"/><Relationship Id="rId1" Type="http://schemas.openxmlformats.org/officeDocument/2006/relationships/image" Target="../media/image3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0.png"/><Relationship Id="rId1" Type="http://schemas.openxmlformats.org/officeDocument/2006/relationships/image" Target="../media/image3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2.png"/><Relationship Id="rId1" Type="http://schemas.openxmlformats.org/officeDocument/2006/relationships/image" Target="../media/image4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4.png"/><Relationship Id="rId1" Type="http://schemas.openxmlformats.org/officeDocument/2006/relationships/image" Target="../media/image4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6.png"/><Relationship Id="rId1" Type="http://schemas.openxmlformats.org/officeDocument/2006/relationships/image" Target="../media/image45.png"/></Relationships>
</file>

<file path=ppt/slides/_rels/slide3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image" Target="../media/image4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1.png"/><Relationship Id="rId1" Type="http://schemas.openxmlformats.org/officeDocument/2006/relationships/image" Target="../media/image5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3.png"/><Relationship Id="rId1" Type="http://schemas.openxmlformats.org/officeDocument/2006/relationships/image" Target="../media/image5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5.png"/><Relationship Id="rId1" Type="http://schemas.openxmlformats.org/officeDocument/2006/relationships/image" Target="../media/image54.png"/></Relationships>
</file>

<file path=ppt/slides/_rels/slide3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image" Target="../media/image56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4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62.png"/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image" Target="../media/image59.png"/></Relationships>
</file>

<file path=ppt/slides/_rels/slide4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image" Target="../media/image63.png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chezamusicschool.co.ke/mtg1l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/>
          <p:nvPr/>
        </p:nvSpPr>
        <p:spPr>
          <a:xfrm>
            <a:off x="341630" y="3146425"/>
            <a:ext cx="8460740" cy="117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en-US" altLang="tr-TR" sz="72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Theory G2</a:t>
            </a:r>
            <a:endParaRPr lang="en-US" altLang="tr-TR" sz="72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3563422" y="2666747"/>
            <a:ext cx="2016224" cy="31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 panose="020B0604020202020204"/>
              <a:buNone/>
            </a:pPr>
            <a:r>
              <a:rPr lang="en-US" altLang="tr-TR" sz="16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LESSON 2</a:t>
            </a:r>
            <a:endParaRPr lang="en-US" altLang="tr-TR" sz="16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2760" y="4487545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2" action="ppaction://hlinkfile"/>
              </a:rPr>
              <a:t>www.chezamusicschool.co.ke/mtg2l2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below are equal to one minim.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287395" y="293306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sp>
        <p:nvSpPr>
          <p:cNvPr id="7" name="Text Box 6"/>
          <p:cNvSpPr txBox="1"/>
          <p:nvPr/>
        </p:nvSpPr>
        <p:spPr>
          <a:xfrm>
            <a:off x="5593715" y="293433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pic>
        <p:nvPicPr>
          <p:cNvPr id="3" name="Picture 2" descr="Screenshot from 2022-10-05 16-05-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7910" y="2661920"/>
            <a:ext cx="1619250" cy="1190625"/>
          </a:xfrm>
          <a:prstGeom prst="rect">
            <a:avLst/>
          </a:prstGeom>
        </p:spPr>
      </p:pic>
      <p:pic>
        <p:nvPicPr>
          <p:cNvPr id="4" name="Picture 3" descr="Screenshot from 2022-10-05 16-05-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325" y="2660015"/>
            <a:ext cx="1295400" cy="1190625"/>
          </a:xfrm>
          <a:prstGeom prst="rect">
            <a:avLst/>
          </a:prstGeom>
        </p:spPr>
      </p:pic>
      <p:pic>
        <p:nvPicPr>
          <p:cNvPr id="5" name="Picture 4" descr="Screenshot from 2022-10-05 16-05-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7030" y="2650490"/>
            <a:ext cx="1200150" cy="12001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134110" y="1223645"/>
            <a:ext cx="691070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 in a measure. The triplets here make one beat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10-05 16-00-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4110" y="2130425"/>
            <a:ext cx="6619875" cy="16383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231390" y="2379980"/>
            <a:ext cx="574040" cy="12331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875280" y="2381250"/>
            <a:ext cx="574040" cy="12331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547110" y="2382520"/>
            <a:ext cx="1013460" cy="12331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608830" y="2382520"/>
            <a:ext cx="574040" cy="12331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9" grpId="1" animBg="1"/>
      <p:bldP spid="10" grpId="1" animBg="1"/>
      <p:bldP spid="11" grpId="1" animBg="1"/>
      <p:bldP spid="1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05 16-01-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1745" y="2130425"/>
            <a:ext cx="6619875" cy="1638300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134110" y="1223645"/>
            <a:ext cx="6910705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 in a measure. The triplets here make one beat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31390" y="2240280"/>
            <a:ext cx="574040" cy="12331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52470" y="2269490"/>
            <a:ext cx="885825" cy="123317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283075" y="2482850"/>
            <a:ext cx="1155065" cy="12852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9" grpId="1" animBg="1"/>
      <p:bldP spid="10" grpId="1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2183130" y="762635"/>
            <a:ext cx="6544310" cy="652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Here are some triplets that include rests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10-05 16-07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5490" y="1437640"/>
            <a:ext cx="1562100" cy="1152525"/>
          </a:xfrm>
          <a:prstGeom prst="rect">
            <a:avLst/>
          </a:prstGeom>
        </p:spPr>
      </p:pic>
      <p:pic>
        <p:nvPicPr>
          <p:cNvPr id="9" name="Picture 8" descr="Screenshot from 2022-10-05 16-07-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105" y="3863340"/>
            <a:ext cx="1171575" cy="1114425"/>
          </a:xfrm>
          <a:prstGeom prst="rect">
            <a:avLst/>
          </a:prstGeom>
        </p:spPr>
      </p:pic>
      <p:pic>
        <p:nvPicPr>
          <p:cNvPr id="10" name="Picture 9" descr="Screenshot from 2022-10-05 16-08-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1215" y="2472690"/>
            <a:ext cx="1476375" cy="1390650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3930015" y="2891790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sp>
        <p:nvSpPr>
          <p:cNvPr id="12" name="Text Box 11"/>
          <p:cNvSpPr txBox="1"/>
          <p:nvPr/>
        </p:nvSpPr>
        <p:spPr>
          <a:xfrm>
            <a:off x="3930015" y="1699260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sp>
        <p:nvSpPr>
          <p:cNvPr id="13" name="Text Box 12"/>
          <p:cNvSpPr txBox="1"/>
          <p:nvPr/>
        </p:nvSpPr>
        <p:spPr>
          <a:xfrm>
            <a:off x="3930015" y="409765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pic>
        <p:nvPicPr>
          <p:cNvPr id="14" name="Picture 13" descr="Screenshot from 2022-10-05 16-05-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7185" y="1437640"/>
            <a:ext cx="1619250" cy="1190625"/>
          </a:xfrm>
          <a:prstGeom prst="rect">
            <a:avLst/>
          </a:prstGeom>
        </p:spPr>
      </p:pic>
      <p:pic>
        <p:nvPicPr>
          <p:cNvPr id="15" name="Picture 14" descr="Screenshot from 2022-10-05 16-03-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2935" y="3950335"/>
            <a:ext cx="1047750" cy="1181100"/>
          </a:xfrm>
          <a:prstGeom prst="rect">
            <a:avLst/>
          </a:prstGeom>
        </p:spPr>
      </p:pic>
      <p:pic>
        <p:nvPicPr>
          <p:cNvPr id="16" name="Picture 15" descr="Screenshot from 2022-10-05 15-58-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7325" y="2472690"/>
            <a:ext cx="1933575" cy="13525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2336800" y="1223645"/>
            <a:ext cx="654431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following a complete       bar?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10-05 15-58-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3675" y="2240915"/>
            <a:ext cx="1295400" cy="1257300"/>
          </a:xfrm>
          <a:prstGeom prst="rect">
            <a:avLst/>
          </a:prstGeom>
        </p:spPr>
      </p:pic>
      <p:pic>
        <p:nvPicPr>
          <p:cNvPr id="10" name="Picture 9" descr="Screenshot from 2022-10-05 15-58-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66715" y="2216150"/>
            <a:ext cx="1295400" cy="1257300"/>
          </a:xfrm>
          <a:prstGeom prst="rect">
            <a:avLst/>
          </a:prstGeom>
        </p:spPr>
      </p:pic>
      <p:pic>
        <p:nvPicPr>
          <p:cNvPr id="11" name="Picture 10" descr="Screenshot from 2022-10-05 15-58-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775" y="2120900"/>
            <a:ext cx="1933575" cy="135255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5541010" y="1339215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3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2336800" y="832485"/>
            <a:ext cx="654431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 over multiple beats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949325" y="1470025"/>
            <a:ext cx="742315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Sometimes triplets add up to more than one beat. Below is an example: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0-12 18-06-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5735" y="2324100"/>
            <a:ext cx="5228590" cy="19272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836670" y="2401570"/>
            <a:ext cx="2302510" cy="168719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310630" y="2582545"/>
            <a:ext cx="465455" cy="147955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6861175" y="2326005"/>
            <a:ext cx="13760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800"/>
              <a:t>Two beats</a:t>
            </a:r>
            <a:endParaRPr lang="en-US" sz="180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5" grpId="1" animBg="1"/>
      <p:bldP spid="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2336800" y="1223645"/>
            <a:ext cx="654431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following a complete      bar?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Screenshot from 2022-10-05 16-05-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2830" y="2261235"/>
            <a:ext cx="1200150" cy="1200150"/>
          </a:xfrm>
          <a:prstGeom prst="rect">
            <a:avLst/>
          </a:prstGeom>
        </p:spPr>
      </p:pic>
      <p:pic>
        <p:nvPicPr>
          <p:cNvPr id="8" name="Picture 7" descr="Screenshot from 2022-10-05 15-58-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365" y="2240915"/>
            <a:ext cx="1295400" cy="1257300"/>
          </a:xfrm>
          <a:prstGeom prst="rect">
            <a:avLst/>
          </a:prstGeom>
        </p:spPr>
      </p:pic>
      <p:pic>
        <p:nvPicPr>
          <p:cNvPr id="9" name="Picture 8" descr="Screenshot from 2022-10-05 16-05-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0" y="2179955"/>
            <a:ext cx="1407160" cy="1293495"/>
          </a:xfrm>
          <a:prstGeom prst="rect">
            <a:avLst/>
          </a:prstGeom>
        </p:spPr>
      </p:pic>
      <p:sp>
        <p:nvSpPr>
          <p:cNvPr id="12" name="Text Box 11"/>
          <p:cNvSpPr txBox="1"/>
          <p:nvPr/>
        </p:nvSpPr>
        <p:spPr>
          <a:xfrm>
            <a:off x="5483860" y="1339215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4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sp>
        <p:nvSpPr>
          <p:cNvPr id="13" name="Text Box 12"/>
          <p:cNvSpPr txBox="1"/>
          <p:nvPr/>
        </p:nvSpPr>
        <p:spPr>
          <a:xfrm>
            <a:off x="2158365" y="2487930"/>
            <a:ext cx="3397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/>
              <a:t>4</a:t>
            </a:r>
            <a:endParaRPr lang="en-US" sz="2400"/>
          </a:p>
          <a:p>
            <a:r>
              <a:rPr lang="en-US" sz="2400"/>
              <a:t>4</a:t>
            </a:r>
            <a:endParaRPr lang="en-US" sz="240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2336800" y="1223645"/>
            <a:ext cx="654431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following a complete      bar?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05 16-05-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88970" y="2205355"/>
            <a:ext cx="1619250" cy="1190625"/>
          </a:xfrm>
          <a:prstGeom prst="rect">
            <a:avLst/>
          </a:prstGeom>
        </p:spPr>
      </p:pic>
      <p:pic>
        <p:nvPicPr>
          <p:cNvPr id="5" name="Picture 4" descr="Screenshot from 2022-10-05 16-05-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9310" y="2261235"/>
            <a:ext cx="1200150" cy="1200150"/>
          </a:xfrm>
          <a:prstGeom prst="rect">
            <a:avLst/>
          </a:prstGeom>
        </p:spPr>
      </p:pic>
      <p:sp>
        <p:nvSpPr>
          <p:cNvPr id="12" name="Text Box 11"/>
          <p:cNvSpPr txBox="1"/>
          <p:nvPr/>
        </p:nvSpPr>
        <p:spPr>
          <a:xfrm>
            <a:off x="5483860" y="1339215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4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2548255" y="2386965"/>
            <a:ext cx="3397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/>
              <a:t>4</a:t>
            </a:r>
            <a:endParaRPr lang="en-US" sz="2400"/>
          </a:p>
          <a:p>
            <a:r>
              <a:rPr lang="en-US" sz="2400"/>
              <a:t>4</a:t>
            </a:r>
            <a:endParaRPr lang="en-US" sz="240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635760" y="781685"/>
            <a:ext cx="6544310" cy="104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Analyse the following and note how triplets cover more than a beat.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0-05 19-33-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29105" y="1829435"/>
            <a:ext cx="5686425" cy="1485900"/>
          </a:xfrm>
          <a:prstGeom prst="rect">
            <a:avLst/>
          </a:prstGeom>
        </p:spPr>
      </p:pic>
      <p:pic>
        <p:nvPicPr>
          <p:cNvPr id="6" name="Picture 5" descr="Screenshot from 2022-10-05 19-34-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470" y="3089275"/>
            <a:ext cx="5686425" cy="14859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2965450" y="1804035"/>
            <a:ext cx="1155065" cy="12852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942590" y="3259455"/>
            <a:ext cx="1905635" cy="10001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210050" y="1572260"/>
            <a:ext cx="1020445" cy="311785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951730" y="3159760"/>
            <a:ext cx="1072515" cy="164465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oogle Shape;195;p25"/>
          <p:cNvSpPr/>
          <p:nvPr/>
        </p:nvSpPr>
        <p:spPr>
          <a:xfrm>
            <a:off x="5250180" y="1233170"/>
            <a:ext cx="169672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Two beats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4" name="Google Shape;195;p25"/>
          <p:cNvSpPr/>
          <p:nvPr/>
        </p:nvSpPr>
        <p:spPr>
          <a:xfrm>
            <a:off x="6024245" y="2822575"/>
            <a:ext cx="169672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Two beats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3" grpId="0"/>
      <p:bldP spid="14" grpId="0"/>
      <p:bldP spid="12" grpId="1" animBg="1"/>
      <p:bldP spid="9" grpId="1" animBg="1"/>
      <p:bldP spid="13" grpId="1"/>
      <p:bldP spid="1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209040" y="1576070"/>
            <a:ext cx="6544310" cy="263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Remember: </a:t>
            </a:r>
            <a:b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</a:br>
            <a:r>
              <a:rPr lang="en-US" altLang="tr-TR" sz="2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group of </a:t>
            </a:r>
            <a:r>
              <a:rPr lang="en-US" altLang="tr-TR" sz="2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three triplet notes</a:t>
            </a:r>
            <a:r>
              <a:rPr lang="en-US" altLang="tr-TR" sz="2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is always </a:t>
            </a:r>
            <a:r>
              <a:rPr lang="en-US" altLang="tr-TR" sz="2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equal to two non-triplet notes</a:t>
            </a:r>
            <a:r>
              <a:rPr lang="en-US" altLang="tr-TR" sz="2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of the </a:t>
            </a:r>
            <a:r>
              <a:rPr lang="en-US" altLang="tr-TR" sz="2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same time value</a:t>
            </a:r>
            <a:r>
              <a:rPr lang="en-US" altLang="tr-TR" sz="2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</a:t>
            </a:r>
            <a:endParaRPr lang="en-US" altLang="tr-TR" sz="2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01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2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03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1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02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77688" y="3684027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04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3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209040" y="1576070"/>
            <a:ext cx="6771640" cy="11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rests work in exactly the same way as dotted notes: a dot after a rest adds on half the value of the rest again.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3797300" y="938530"/>
            <a:ext cx="2463165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rests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0-05 16-09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8090" y="2676525"/>
            <a:ext cx="771525" cy="809625"/>
          </a:xfrm>
          <a:prstGeom prst="rect">
            <a:avLst/>
          </a:prstGeom>
        </p:spPr>
      </p:pic>
      <p:pic>
        <p:nvPicPr>
          <p:cNvPr id="5" name="Picture 4" descr="Screenshot from 2022-10-05 16-09-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090" y="3783330"/>
            <a:ext cx="771525" cy="809625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3902075" y="2696210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sp>
        <p:nvSpPr>
          <p:cNvPr id="13" name="Text Box 12"/>
          <p:cNvSpPr txBox="1"/>
          <p:nvPr/>
        </p:nvSpPr>
        <p:spPr>
          <a:xfrm>
            <a:off x="3902075" y="390207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pic>
        <p:nvPicPr>
          <p:cNvPr id="6" name="Picture 5" descr="Screenshot from 2022-09-06 07-37-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7310" y="2494915"/>
            <a:ext cx="1085850" cy="1085850"/>
          </a:xfrm>
          <a:prstGeom prst="rect">
            <a:avLst/>
          </a:prstGeom>
        </p:spPr>
      </p:pic>
      <p:pic>
        <p:nvPicPr>
          <p:cNvPr id="8" name="Picture 7" descr="Screenshot from 2022-09-06 07-39-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9210" y="3678555"/>
            <a:ext cx="824230" cy="87757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69695" y="890905"/>
            <a:ext cx="654431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rest will be added below to complete the bar?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0955" y="1774190"/>
            <a:ext cx="3492500" cy="126682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937635" y="1842770"/>
            <a:ext cx="1070610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4" name="Picture 3" descr="Screenshot from 2022-10-12 18-27-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9870" y="3401060"/>
            <a:ext cx="3019425" cy="10953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Screenshot from 2022-10-12 18-24-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0945" y="1899285"/>
            <a:ext cx="3305175" cy="113347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69695" y="988695"/>
            <a:ext cx="6544310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one rest will be added below to complete the bar?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97555" y="1940560"/>
            <a:ext cx="844550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6" name="Picture 5" descr="Screenshot from 2022-10-12 18-27-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430" y="3347085"/>
            <a:ext cx="3019425" cy="10953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2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05" y="2104492"/>
            <a:ext cx="2087387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Rhythm Part 3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05" y="2737071"/>
            <a:ext cx="4629320" cy="1603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 ACROSS MULTIPLE BEATS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RESTS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3693795" y="888365"/>
            <a:ext cx="2463165" cy="637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</a:t>
            </a:r>
            <a:endParaRPr lang="en-US" altLang="tr-TR" sz="20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95;p25"/>
          <p:cNvSpPr/>
          <p:nvPr/>
        </p:nvSpPr>
        <p:spPr>
          <a:xfrm>
            <a:off x="1188720" y="1363345"/>
            <a:ext cx="7082790" cy="56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We group notes together in order to make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easier to read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95;p25"/>
          <p:cNvSpPr/>
          <p:nvPr/>
        </p:nvSpPr>
        <p:spPr>
          <a:xfrm>
            <a:off x="1189990" y="1797685"/>
            <a:ext cx="7082790" cy="1855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In grade 1 we learnt that quaver and semiquavers are joined together with beams. Using beams makes it easier to see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how rhythms fit into the beat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 When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many different time values are being used, grouping is very important.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Quavers and semiquavers can be beamed into beats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 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132840" y="1348105"/>
            <a:ext cx="67271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In time signatures with a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crotchet beat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, they can be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beamed into crotchets; 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algn="l"/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05 16-17-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155" y="2270125"/>
            <a:ext cx="2724150" cy="1095375"/>
          </a:xfrm>
          <a:prstGeom prst="rect">
            <a:avLst/>
          </a:prstGeom>
        </p:spPr>
      </p:pic>
      <p:pic>
        <p:nvPicPr>
          <p:cNvPr id="3" name="Picture 2" descr="Screenshot from 2022-10-05 16-18-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9475" y="2302510"/>
            <a:ext cx="3219450" cy="113347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818005" y="2308225"/>
            <a:ext cx="2653665" cy="11201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5669280" y="2323465"/>
            <a:ext cx="1024890" cy="11201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746240" y="2324735"/>
            <a:ext cx="1024890" cy="11201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/>
              <a:t>0</a:t>
            </a:r>
            <a:endParaRPr lang="en-US"/>
          </a:p>
        </p:txBody>
      </p:sp>
      <p:sp>
        <p:nvSpPr>
          <p:cNvPr id="9" name="Text Box 8"/>
          <p:cNvSpPr txBox="1"/>
          <p:nvPr/>
        </p:nvSpPr>
        <p:spPr>
          <a:xfrm>
            <a:off x="1236980" y="2422525"/>
            <a:ext cx="55245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/>
              <a:t>4</a:t>
            </a:r>
            <a:endParaRPr lang="en-US" sz="2800" b="1"/>
          </a:p>
          <a:p>
            <a:r>
              <a:rPr lang="en-US" sz="2800" b="1"/>
              <a:t>4</a:t>
            </a:r>
            <a:endParaRPr lang="en-US" sz="2800" b="1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5" grpId="1" animBg="1"/>
      <p:bldP spid="4" grpId="1" animBg="1"/>
      <p:bldP spid="6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Quavers can be beamed into beats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 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132840" y="1348105"/>
            <a:ext cx="67271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 In time signatures with a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minim beat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, they can be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beamed into minims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05 16-22-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3475" y="2409190"/>
            <a:ext cx="5657850" cy="124777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152015" y="2520950"/>
            <a:ext cx="2160905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90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following measures are grouped correctly. See how each beat is ‘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readable’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05 16-22-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39570" y="1661160"/>
            <a:ext cx="5657850" cy="1247775"/>
          </a:xfrm>
          <a:prstGeom prst="rect">
            <a:avLst/>
          </a:prstGeom>
        </p:spPr>
      </p:pic>
      <p:pic>
        <p:nvPicPr>
          <p:cNvPr id="3" name="Picture 2" descr="Screenshot from 2022-10-05 16-22-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780" y="3060700"/>
            <a:ext cx="5111115" cy="1344295"/>
          </a:xfrm>
          <a:prstGeom prst="rect">
            <a:avLst/>
          </a:prstGeom>
        </p:spPr>
      </p:pic>
      <p:sp>
        <p:nvSpPr>
          <p:cNvPr id="10" name="Text Box 9"/>
          <p:cNvSpPr txBox="1"/>
          <p:nvPr/>
        </p:nvSpPr>
        <p:spPr>
          <a:xfrm>
            <a:off x="7058025" y="2112010"/>
            <a:ext cx="2002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Minim is the beat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744335" y="3599815"/>
            <a:ext cx="2256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Crotchet is the beat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02230" y="1739265"/>
            <a:ext cx="2160905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03775" y="1750060"/>
            <a:ext cx="1801495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652895" y="1738630"/>
            <a:ext cx="589280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866390" y="3237865"/>
            <a:ext cx="789305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805680" y="3237865"/>
            <a:ext cx="789305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642610" y="3237865"/>
            <a:ext cx="789305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783965" y="3237865"/>
            <a:ext cx="974090" cy="1092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5" grpId="1" animBg="1"/>
      <p:bldP spid="7" grpId="0" bldLvl="0" animBg="1"/>
      <p:bldP spid="7" grpId="1" animBg="1"/>
      <p:bldP spid="9" grpId="0" bldLvl="0" animBg="1"/>
      <p:bldP spid="9" grpId="1" animBg="1"/>
      <p:bldP spid="11" grpId="0" bldLvl="0" animBg="1"/>
      <p:bldP spid="11" grpId="1" animBg="1"/>
      <p:bldP spid="12" grpId="0" bldLvl="0" animBg="1"/>
      <p:bldP spid="12" grpId="1" animBg="1"/>
      <p:bldP spid="13" grpId="0" bldLvl="0" animBg="1"/>
      <p:bldP spid="13" grpId="1" animBg="1"/>
      <p:bldP spid="14" grpId="0" bldLvl="0" animBg="1"/>
      <p:bldP spid="14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90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following measures are grouped correctly. See how each beat is ‘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readable’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0-05 16-23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8440" y="1661160"/>
            <a:ext cx="4391025" cy="1200150"/>
          </a:xfrm>
          <a:prstGeom prst="rect">
            <a:avLst/>
          </a:prstGeom>
        </p:spPr>
      </p:pic>
      <p:pic>
        <p:nvPicPr>
          <p:cNvPr id="5" name="Picture 4" descr="Screenshot from 2022-10-05 16-23-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440" y="3174365"/>
            <a:ext cx="5591175" cy="134302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6870065" y="3599815"/>
            <a:ext cx="2256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Crotchet is the beat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6431915" y="2077085"/>
            <a:ext cx="2256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Crotchet is the beat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904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following measures are grouped correctly. See how each beat is ‘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readable’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05 16-24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0805" y="1661160"/>
            <a:ext cx="4286250" cy="1285875"/>
          </a:xfrm>
          <a:prstGeom prst="rect">
            <a:avLst/>
          </a:prstGeom>
        </p:spPr>
      </p:pic>
      <p:pic>
        <p:nvPicPr>
          <p:cNvPr id="3" name="Picture 2" descr="Screenshot from 2022-10-05 16-24-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960" y="3259455"/>
            <a:ext cx="4486275" cy="122872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6290310" y="3689350"/>
            <a:ext cx="2256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Crotchet is the beat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6290310" y="2119630"/>
            <a:ext cx="22561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Minim is the beat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Scales 1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05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Intervals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07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Scales 2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06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36465" y="3684270"/>
            <a:ext cx="483235" cy="46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08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Tonic Triads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should the following measure be grouped?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05 19-45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3475" y="1264920"/>
            <a:ext cx="5965190" cy="1637030"/>
          </a:xfrm>
          <a:prstGeom prst="rect">
            <a:avLst/>
          </a:prstGeom>
        </p:spPr>
      </p:pic>
      <p:pic>
        <p:nvPicPr>
          <p:cNvPr id="4" name="Picture 3" descr="Screenshot from 2022-10-05 19-46-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320" y="2901950"/>
            <a:ext cx="5842635" cy="16033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should the following measure be grouped?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05 19-45-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0985" y="1264920"/>
            <a:ext cx="6049010" cy="1659890"/>
          </a:xfrm>
          <a:prstGeom prst="rect">
            <a:avLst/>
          </a:prstGeom>
        </p:spPr>
      </p:pic>
      <p:pic>
        <p:nvPicPr>
          <p:cNvPr id="5" name="Picture 4" descr="Screenshot from 2022-10-05 19-46-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985" y="2924810"/>
            <a:ext cx="6049645" cy="165989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should the following measure be grouped?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05 19-45-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3475" y="1445260"/>
            <a:ext cx="6407785" cy="1758315"/>
          </a:xfrm>
          <a:prstGeom prst="rect">
            <a:avLst/>
          </a:prstGeom>
        </p:spPr>
      </p:pic>
      <p:pic>
        <p:nvPicPr>
          <p:cNvPr id="4" name="Picture 3" descr="Screenshot from 2022-10-05 19-46-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475" y="2966085"/>
            <a:ext cx="6407785" cy="175831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should the following measure be grouped?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05 19-45-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5685" y="1445895"/>
            <a:ext cx="6206490" cy="1703070"/>
          </a:xfrm>
          <a:prstGeom prst="rect">
            <a:avLst/>
          </a:prstGeom>
        </p:spPr>
      </p:pic>
      <p:pic>
        <p:nvPicPr>
          <p:cNvPr id="5" name="Picture 4" descr="Screenshot from 2022-10-05 19-46-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475" y="2990215"/>
            <a:ext cx="6108065" cy="167576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1133475" y="756285"/>
            <a:ext cx="725233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should the following measure be grouped?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05 19-45-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3475" y="1264920"/>
            <a:ext cx="6405245" cy="1757680"/>
          </a:xfrm>
          <a:prstGeom prst="rect">
            <a:avLst/>
          </a:prstGeom>
        </p:spPr>
      </p:pic>
      <p:pic>
        <p:nvPicPr>
          <p:cNvPr id="4" name="Picture 3" descr="Screenshot from 2022-10-05 19-46-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475" y="2664460"/>
            <a:ext cx="6405245" cy="175768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2649220" y="756285"/>
            <a:ext cx="4135120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 across multiple beats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006475" y="1264920"/>
            <a:ext cx="7038975" cy="9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     and       , notes can be beamed over multiple beats within a bar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-&gt; Beam quavers that add up to two crotchet beats.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346835" y="1362710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2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2074545" y="1363980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3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pic>
        <p:nvPicPr>
          <p:cNvPr id="9" name="Picture 8" descr="Screenshot from 2022-10-12 19-42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5510" y="3108325"/>
            <a:ext cx="3019425" cy="1095375"/>
          </a:xfrm>
          <a:prstGeom prst="rect">
            <a:avLst/>
          </a:prstGeom>
        </p:spPr>
      </p:pic>
      <p:pic>
        <p:nvPicPr>
          <p:cNvPr id="10" name="Picture 9" descr="Screenshot from 2022-10-12 19-43-23"/>
          <p:cNvPicPr>
            <a:picLocks noChangeAspect="1"/>
          </p:cNvPicPr>
          <p:nvPr/>
        </p:nvPicPr>
        <p:blipFill>
          <a:blip r:embed="rId2"/>
          <a:srcRect l="15286"/>
          <a:stretch>
            <a:fillRect/>
          </a:stretch>
        </p:blipFill>
        <p:spPr>
          <a:xfrm>
            <a:off x="3825875" y="3160395"/>
            <a:ext cx="2590165" cy="990600"/>
          </a:xfrm>
          <a:prstGeom prst="rect">
            <a:avLst/>
          </a:prstGeom>
        </p:spPr>
      </p:pic>
      <p:pic>
        <p:nvPicPr>
          <p:cNvPr id="11" name="Picture 10" descr="Screenshot from 2022-10-12 19-46-46"/>
          <p:cNvPicPr>
            <a:picLocks noChangeAspect="1"/>
          </p:cNvPicPr>
          <p:nvPr/>
        </p:nvPicPr>
        <p:blipFill>
          <a:blip r:embed="rId3"/>
          <a:srcRect l="3060"/>
          <a:stretch>
            <a:fillRect/>
          </a:stretch>
        </p:blipFill>
        <p:spPr>
          <a:xfrm>
            <a:off x="1730375" y="2078990"/>
            <a:ext cx="3601085" cy="1000125"/>
          </a:xfrm>
          <a:prstGeom prst="rect">
            <a:avLst/>
          </a:prstGeom>
        </p:spPr>
      </p:pic>
      <p:sp>
        <p:nvSpPr>
          <p:cNvPr id="12" name="Google Shape;195;p25"/>
          <p:cNvSpPr/>
          <p:nvPr/>
        </p:nvSpPr>
        <p:spPr>
          <a:xfrm>
            <a:off x="6267450" y="3258820"/>
            <a:ext cx="2495550" cy="89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Beam six quavers that make a complete    bar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8013065" y="3750945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3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022975" y="3773170"/>
            <a:ext cx="349885" cy="69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2649220" y="756285"/>
            <a:ext cx="4135120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 across multiple beats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368425" y="1264920"/>
            <a:ext cx="7038975" cy="90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    , quavers can be beamed in groups of up to four,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but not across the middle of the bar.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708785" y="1334770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4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pic>
        <p:nvPicPr>
          <p:cNvPr id="3" name="Picture 2" descr="Screenshot from 2022-10-12 19-49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57145" y="2167890"/>
            <a:ext cx="3910965" cy="1181100"/>
          </a:xfrm>
          <a:prstGeom prst="rect">
            <a:avLst/>
          </a:prstGeom>
        </p:spPr>
      </p:pic>
      <p:pic>
        <p:nvPicPr>
          <p:cNvPr id="4" name="Picture 3" descr="Screenshot from 2022-10-12 19-50-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145" y="3348355"/>
            <a:ext cx="3950335" cy="1193165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6732905" y="3482975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732905" y="3482975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2649220" y="756285"/>
            <a:ext cx="4135120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 across multiple beats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739900" y="1264920"/>
            <a:ext cx="7038975" cy="90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    , quavers and semiquavers are beamed into bars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080260" y="1334770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3</a:t>
            </a:r>
            <a:endParaRPr lang="en-US"/>
          </a:p>
          <a:p>
            <a:r>
              <a:rPr lang="en-US"/>
              <a:t>8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417435" y="3482975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417435" y="3482975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Screenshot from 2022-10-12 19-56-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6475" y="2074545"/>
            <a:ext cx="6372225" cy="1190625"/>
          </a:xfrm>
          <a:prstGeom prst="rect">
            <a:avLst/>
          </a:prstGeom>
        </p:spPr>
      </p:pic>
      <p:pic>
        <p:nvPicPr>
          <p:cNvPr id="9" name="Picture 8" descr="Screenshot from 2022-10-12 19-56-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475" y="3327400"/>
            <a:ext cx="6372225" cy="11906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2649220" y="630555"/>
            <a:ext cx="4135120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notes across multiple beats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006475" y="1139190"/>
            <a:ext cx="7038975" cy="1013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For notes that last longer than a beat, it is not necessary to show each new beat with a new tied note. Avoid using ties within a bar when a single note could be used instead.</a:t>
            </a:r>
            <a:endParaRPr lang="en-US" altLang="tr-TR" sz="1800" b="1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571105" y="3860165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7571105" y="3860165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Screenshot from 2022-10-12 20-01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5210" y="2415540"/>
            <a:ext cx="6372225" cy="1190625"/>
          </a:xfrm>
          <a:prstGeom prst="rect">
            <a:avLst/>
          </a:prstGeom>
        </p:spPr>
      </p:pic>
      <p:pic>
        <p:nvPicPr>
          <p:cNvPr id="4" name="Picture 3" descr="Screenshot from 2022-10-12 20-01-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210" y="3729990"/>
            <a:ext cx="6372225" cy="11906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3766820" y="630555"/>
            <a:ext cx="216471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rests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006475" y="1139190"/>
            <a:ext cx="7038975" cy="1013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Use a </a:t>
            </a:r>
            <a:r>
              <a:rPr lang="en-US" altLang="tr-TR" sz="1800" b="1">
                <a:solidFill>
                  <a:srgbClr val="FF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single rest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for a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complete bar of silence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in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any time signature.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This will always be a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semibreve rest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Screenshot from 2022-10-12 20-11-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7195" y="2143760"/>
            <a:ext cx="1619250" cy="857250"/>
          </a:xfrm>
          <a:prstGeom prst="rect">
            <a:avLst/>
          </a:prstGeom>
        </p:spPr>
      </p:pic>
      <p:pic>
        <p:nvPicPr>
          <p:cNvPr id="6" name="Picture 5" descr="Screenshot from 2022-10-12 20-12-0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15" y="2125345"/>
            <a:ext cx="1733550" cy="857250"/>
          </a:xfrm>
          <a:prstGeom prst="rect">
            <a:avLst/>
          </a:prstGeom>
        </p:spPr>
      </p:pic>
      <p:pic>
        <p:nvPicPr>
          <p:cNvPr id="9" name="Picture 8" descr="Screenshot from 2022-10-12 20-12-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3395" y="3302000"/>
            <a:ext cx="1733550" cy="8572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Terms and Signs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09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" name="MH_Others_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7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5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3766820" y="630555"/>
            <a:ext cx="216471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rests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907415" y="1139190"/>
            <a:ext cx="7138035" cy="1013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Use a </a:t>
            </a:r>
            <a:r>
              <a:rPr lang="en-US" altLang="tr-TR" sz="1800" b="1">
                <a:solidFill>
                  <a:srgbClr val="FF0000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single rest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when the first or second half or a       or      is silent.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6236335" y="1236980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4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6782435" y="1238250"/>
            <a:ext cx="339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2</a:t>
            </a:r>
            <a:endParaRPr lang="en-US"/>
          </a:p>
          <a:p>
            <a:r>
              <a:rPr lang="en-US"/>
              <a:t>4</a:t>
            </a:r>
            <a:endParaRPr lang="en-US"/>
          </a:p>
        </p:txBody>
      </p:sp>
      <p:pic>
        <p:nvPicPr>
          <p:cNvPr id="7" name="Picture 6" descr="Screenshot from 2022-10-12 20-18-34"/>
          <p:cNvPicPr>
            <a:picLocks noChangeAspect="1"/>
          </p:cNvPicPr>
          <p:nvPr/>
        </p:nvPicPr>
        <p:blipFill>
          <a:blip r:embed="rId1"/>
          <a:srcRect l="2256"/>
          <a:stretch>
            <a:fillRect/>
          </a:stretch>
        </p:blipFill>
        <p:spPr>
          <a:xfrm>
            <a:off x="964565" y="1758950"/>
            <a:ext cx="2476500" cy="1114425"/>
          </a:xfrm>
          <a:prstGeom prst="rect">
            <a:avLst/>
          </a:prstGeom>
        </p:spPr>
      </p:pic>
      <p:pic>
        <p:nvPicPr>
          <p:cNvPr id="10" name="Picture 9" descr="Screenshot from 2022-10-12 20-18-46"/>
          <p:cNvPicPr>
            <a:picLocks noChangeAspect="1"/>
          </p:cNvPicPr>
          <p:nvPr/>
        </p:nvPicPr>
        <p:blipFill>
          <a:blip r:embed="rId2"/>
          <a:srcRect l="2620"/>
          <a:stretch>
            <a:fillRect/>
          </a:stretch>
        </p:blipFill>
        <p:spPr>
          <a:xfrm>
            <a:off x="4566920" y="1758950"/>
            <a:ext cx="2643505" cy="1085850"/>
          </a:xfrm>
          <a:prstGeom prst="rect">
            <a:avLst/>
          </a:prstGeom>
        </p:spPr>
      </p:pic>
      <p:pic>
        <p:nvPicPr>
          <p:cNvPr id="11" name="Picture 10" descr="Screenshot from 2022-10-12 20-19-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235" y="3259455"/>
            <a:ext cx="1857375" cy="1066800"/>
          </a:xfrm>
          <a:prstGeom prst="rect">
            <a:avLst/>
          </a:prstGeom>
        </p:spPr>
      </p:pic>
      <p:pic>
        <p:nvPicPr>
          <p:cNvPr id="12" name="Picture 11" descr="Screenshot from 2022-10-12 20-19-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7710" y="3230880"/>
            <a:ext cx="2038350" cy="1095375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7429500" y="1877060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7429500" y="1877060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429500" y="3345815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7429500" y="3345815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189605" y="3848735"/>
            <a:ext cx="354330" cy="3454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3538855" y="3331845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431540" y="2133600"/>
            <a:ext cx="367665" cy="3740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766820" y="1630680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Google Shape;195;p25"/>
          <p:cNvSpPr/>
          <p:nvPr/>
        </p:nvSpPr>
        <p:spPr>
          <a:xfrm>
            <a:off x="3766820" y="630555"/>
            <a:ext cx="2164715" cy="50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Grouping rests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497965" y="971550"/>
            <a:ext cx="7138035" cy="588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other circumstances, use one rest for each beat of silence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18" name="Picture 17" descr="Screenshot from 2022-10-12 20-31-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7965" y="1586865"/>
            <a:ext cx="3514725" cy="1152525"/>
          </a:xfrm>
          <a:prstGeom prst="rect">
            <a:avLst/>
          </a:prstGeom>
        </p:spPr>
      </p:pic>
      <p:pic>
        <p:nvPicPr>
          <p:cNvPr id="19" name="Picture 18" descr="Screenshot from 2022-10-12 20-32-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965" y="3684905"/>
            <a:ext cx="4248150" cy="1171575"/>
          </a:xfrm>
          <a:prstGeom prst="rect">
            <a:avLst/>
          </a:prstGeom>
        </p:spPr>
      </p:pic>
      <p:pic>
        <p:nvPicPr>
          <p:cNvPr id="20" name="Picture 19" descr="Screenshot from 2022-10-12 20-32-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885" y="2494280"/>
            <a:ext cx="5029200" cy="1190625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>
            <a:off x="3754120" y="1731010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754120" y="1731010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54120" y="2708275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754120" y="2708275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213350" y="2739390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213350" y="2739390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357370" y="3831590"/>
            <a:ext cx="864235" cy="8648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357370" y="3831590"/>
            <a:ext cx="807720" cy="878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2"/>
          <p:cNvSpPr/>
          <p:nvPr/>
        </p:nvSpPr>
        <p:spPr>
          <a:xfrm>
            <a:off x="324163" y="2530592"/>
            <a:ext cx="8496944" cy="117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tr-TR" sz="72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Thank you, Friends</a:t>
            </a:r>
            <a:endParaRPr sz="72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4030" y="4196080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1" action="ppaction://hlinkfile"/>
              </a:rPr>
              <a:t>www.chezamusicschool.co.ke/mtg2l2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16948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&amp; Signs for the day: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27110" y="1456276"/>
            <a:ext cx="4629320" cy="316928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espressivo</a:t>
            </a:r>
            <a:r>
              <a:rPr lang="en-US" altLang="zh-CN" sz="14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expressive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grazioso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graceful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alla marcia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in the style of a march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molto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very, much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 troppo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not to much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poco, poco a poco 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- a little; little by little</a:t>
            </a:r>
            <a:endParaRPr lang="en-US" altLang="zh-CN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col, con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with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e, ed 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- and</a:t>
            </a:r>
            <a:endParaRPr lang="en-US" altLang="zh-CN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ma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but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meno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less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piu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more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senza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without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2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05" y="2104492"/>
            <a:ext cx="2087387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Rhythm Part 2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05" y="2737071"/>
            <a:ext cx="4629320" cy="1603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 OVER MULTIPLE BEATS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DOTTED RESTS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/>
          <p:nvPr/>
        </p:nvSpPr>
        <p:spPr>
          <a:xfrm>
            <a:off x="4129405" y="769620"/>
            <a:ext cx="1075690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 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a group of three notes that are played in the same amount of time as two non-triplet notes of the same time value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0-05 16-05-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4160" y="3461385"/>
            <a:ext cx="1619250" cy="1190625"/>
          </a:xfrm>
          <a:prstGeom prst="rect">
            <a:avLst/>
          </a:prstGeom>
        </p:spPr>
      </p:pic>
      <p:pic>
        <p:nvPicPr>
          <p:cNvPr id="5" name="Picture 4" descr="Screenshot from 2022-10-05 15-58-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920" y="3385820"/>
            <a:ext cx="1933575" cy="1352550"/>
          </a:xfrm>
          <a:prstGeom prst="rect">
            <a:avLst/>
          </a:prstGeom>
        </p:spPr>
      </p:pic>
      <p:sp>
        <p:nvSpPr>
          <p:cNvPr id="3" name="Google Shape;195;p25"/>
          <p:cNvSpPr/>
          <p:nvPr/>
        </p:nvSpPr>
        <p:spPr>
          <a:xfrm>
            <a:off x="1374140" y="2216785"/>
            <a:ext cx="6544310" cy="1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Triplets are shown by a 3, which is added either to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middle of the beam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or </a:t>
            </a:r>
            <a:r>
              <a:rPr lang="en-US" altLang="tr-TR" sz="18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 a bracket</a:t>
            </a: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when the triplet notes aren’t beamed together.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40585" y="3003550"/>
            <a:ext cx="396875" cy="76581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762375" y="3130550"/>
            <a:ext cx="1751330" cy="56769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below are equal to one crotchet.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05 15-58-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2870" y="2487930"/>
            <a:ext cx="1933575" cy="1352550"/>
          </a:xfrm>
          <a:prstGeom prst="rect">
            <a:avLst/>
          </a:prstGeom>
        </p:spPr>
      </p:pic>
      <p:pic>
        <p:nvPicPr>
          <p:cNvPr id="4" name="Picture 3" descr="Screenshot from 2022-10-05 15-58-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300" y="2583180"/>
            <a:ext cx="1495425" cy="1257300"/>
          </a:xfrm>
          <a:prstGeom prst="rect">
            <a:avLst/>
          </a:prstGeom>
        </p:spPr>
      </p:pic>
      <p:pic>
        <p:nvPicPr>
          <p:cNvPr id="5" name="Picture 4" descr="Screenshot from 2022-10-05 15-58-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9335" y="2583180"/>
            <a:ext cx="1295400" cy="125730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3287395" y="293306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sp>
        <p:nvSpPr>
          <p:cNvPr id="7" name="Text Box 6"/>
          <p:cNvSpPr txBox="1"/>
          <p:nvPr/>
        </p:nvSpPr>
        <p:spPr>
          <a:xfrm>
            <a:off x="5593715" y="293433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below are equal to one quaver.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287395" y="293306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sp>
        <p:nvSpPr>
          <p:cNvPr id="7" name="Text Box 6"/>
          <p:cNvSpPr txBox="1"/>
          <p:nvPr/>
        </p:nvSpPr>
        <p:spPr>
          <a:xfrm>
            <a:off x="5593715" y="2934335"/>
            <a:ext cx="6375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=</a:t>
            </a:r>
            <a:endParaRPr lang="en-US" sz="3600"/>
          </a:p>
        </p:txBody>
      </p:sp>
      <p:pic>
        <p:nvPicPr>
          <p:cNvPr id="8" name="Picture 7" descr="Screenshot from 2022-10-05 16-03-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73225" y="2777490"/>
            <a:ext cx="1047750" cy="1181100"/>
          </a:xfrm>
          <a:prstGeom prst="rect">
            <a:avLst/>
          </a:prstGeom>
        </p:spPr>
      </p:pic>
      <p:pic>
        <p:nvPicPr>
          <p:cNvPr id="9" name="Picture 8" descr="Screenshot from 2022-10-05 16-03-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150" y="2666365"/>
            <a:ext cx="1047750" cy="1181100"/>
          </a:xfrm>
          <a:prstGeom prst="rect">
            <a:avLst/>
          </a:prstGeom>
        </p:spPr>
      </p:pic>
      <p:pic>
        <p:nvPicPr>
          <p:cNvPr id="10" name="Picture 9" descr="Screenshot from 2022-10-05 16-03-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3665" y="2679700"/>
            <a:ext cx="1047750" cy="11811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0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11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12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3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14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15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16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17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1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19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2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0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22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23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24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5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6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7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3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4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5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9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heme/theme1.xml><?xml version="1.0" encoding="utf-8"?>
<a:theme xmlns:a="http://schemas.openxmlformats.org/drawingml/2006/main" name="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3928</Words>
  <Application>WPS Presentation</Application>
  <PresentationFormat/>
  <Paragraphs>272</Paragraphs>
  <Slides>42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60" baseType="lpstr">
      <vt:lpstr>Arial</vt:lpstr>
      <vt:lpstr>SimSun</vt:lpstr>
      <vt:lpstr>Wingdings</vt:lpstr>
      <vt:lpstr>Arial</vt:lpstr>
      <vt:lpstr>Georgia</vt:lpstr>
      <vt:lpstr>Calibri</vt:lpstr>
      <vt:lpstr>Trebuchet MS</vt:lpstr>
      <vt:lpstr>Microsoft YaHei</vt:lpstr>
      <vt:lpstr>文泉驿正黑</vt:lpstr>
      <vt:lpstr>Calibri</vt:lpstr>
      <vt:lpstr>幼圆</vt:lpstr>
      <vt:lpstr>Verdana</vt:lpstr>
      <vt:lpstr>Arial Narrow</vt:lpstr>
      <vt:lpstr>Times New Roman</vt:lpstr>
      <vt:lpstr>Microsoft YaHei</vt:lpstr>
      <vt:lpstr>Arial Unicode MS</vt:lpstr>
      <vt:lpstr>WenQuanYi Zen Hei</vt:lpstr>
      <vt:lpstr>My Music Powerpoint Template - www.freepptbackgrounds.net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conserv</cp:lastModifiedBy>
  <cp:revision>98</cp:revision>
  <dcterms:created xsi:type="dcterms:W3CDTF">2022-10-12T19:05:24Z</dcterms:created>
  <dcterms:modified xsi:type="dcterms:W3CDTF">2022-10-12T19:05:24Z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