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79" r:id="rId3"/>
    <p:sldId id="307" r:id="rId5"/>
    <p:sldId id="308" r:id="rId6"/>
    <p:sldId id="309" r:id="rId7"/>
    <p:sldId id="310" r:id="rId8"/>
    <p:sldId id="283" r:id="rId9"/>
    <p:sldId id="311" r:id="rId10"/>
    <p:sldId id="361" r:id="rId11"/>
    <p:sldId id="360" r:id="rId12"/>
    <p:sldId id="313" r:id="rId13"/>
    <p:sldId id="362" r:id="rId14"/>
    <p:sldId id="363" r:id="rId15"/>
    <p:sldId id="364" r:id="rId16"/>
    <p:sldId id="380" r:id="rId17"/>
    <p:sldId id="314" r:id="rId18"/>
    <p:sldId id="370" r:id="rId19"/>
    <p:sldId id="365" r:id="rId20"/>
    <p:sldId id="371" r:id="rId21"/>
    <p:sldId id="376" r:id="rId22"/>
    <p:sldId id="366" r:id="rId23"/>
    <p:sldId id="372" r:id="rId24"/>
    <p:sldId id="367" r:id="rId25"/>
    <p:sldId id="373" r:id="rId26"/>
    <p:sldId id="377" r:id="rId27"/>
    <p:sldId id="368" r:id="rId28"/>
    <p:sldId id="374" r:id="rId29"/>
    <p:sldId id="369" r:id="rId30"/>
    <p:sldId id="375" r:id="rId31"/>
    <p:sldId id="378" r:id="rId32"/>
    <p:sldId id="379" r:id="rId33"/>
    <p:sldId id="381" r:id="rId34"/>
    <p:sldId id="382" r:id="rId35"/>
    <p:sldId id="383" r:id="rId36"/>
    <p:sldId id="384" r:id="rId37"/>
    <p:sldId id="386" r:id="rId38"/>
    <p:sldId id="387" r:id="rId39"/>
    <p:sldId id="388" r:id="rId40"/>
    <p:sldId id="389" r:id="rId41"/>
    <p:sldId id="390" r:id="rId42"/>
    <p:sldId id="391" r:id="rId43"/>
    <p:sldId id="359" r:id="rId44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60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7" Type="http://schemas.openxmlformats.org/officeDocument/2006/relationships/tableStyles" Target="tableStyles.xml"/><Relationship Id="rId46" Type="http://schemas.openxmlformats.org/officeDocument/2006/relationships/viewProps" Target="viewProps.xml"/><Relationship Id="rId45" Type="http://schemas.openxmlformats.org/officeDocument/2006/relationships/presProps" Target="presProps.xml"/><Relationship Id="rId44" Type="http://schemas.openxmlformats.org/officeDocument/2006/relationships/slide" Target="slides/slide41.xml"/><Relationship Id="rId43" Type="http://schemas.openxmlformats.org/officeDocument/2006/relationships/slide" Target="slides/slide40.xml"/><Relationship Id="rId42" Type="http://schemas.openxmlformats.org/officeDocument/2006/relationships/slide" Target="slides/slide39.xml"/><Relationship Id="rId41" Type="http://schemas.openxmlformats.org/officeDocument/2006/relationships/slide" Target="slides/slide38.xml"/><Relationship Id="rId40" Type="http://schemas.openxmlformats.org/officeDocument/2006/relationships/slide" Target="slides/slide37.xml"/><Relationship Id="rId4" Type="http://schemas.openxmlformats.org/officeDocument/2006/relationships/notesMaster" Target="notesMasters/notesMaster1.xml"/><Relationship Id="rId39" Type="http://schemas.openxmlformats.org/officeDocument/2006/relationships/slide" Target="slides/slide36.xml"/><Relationship Id="rId38" Type="http://schemas.openxmlformats.org/officeDocument/2006/relationships/slide" Target="slides/slide35.xml"/><Relationship Id="rId37" Type="http://schemas.openxmlformats.org/officeDocument/2006/relationships/slide" Target="slides/slide34.xml"/><Relationship Id="rId36" Type="http://schemas.openxmlformats.org/officeDocument/2006/relationships/slide" Target="slides/slide33.xml"/><Relationship Id="rId35" Type="http://schemas.openxmlformats.org/officeDocument/2006/relationships/slide" Target="slides/slide32.xml"/><Relationship Id="rId34" Type="http://schemas.openxmlformats.org/officeDocument/2006/relationships/slide" Target="slides/slide31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36A0-1CE6-43E0-9ACD-0351418F1B7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36A0-1CE6-43E0-9ACD-0351418F1B7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36A0-1CE6-43E0-9ACD-0351418F1B7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My Music</a:t>
            </a:r>
            <a:endParaRPr sz="16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1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1" Type="http://schemas.openxmlformats.org/officeDocument/2006/relationships/image" Target="../media/image2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6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1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5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4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G2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LESSON 3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www.chezamusicschool.co.ke/mtg2l3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key signature below written correctly?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10-26 16-32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6615" y="2130425"/>
            <a:ext cx="2262505" cy="1508125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1548765" y="3501390"/>
            <a:ext cx="535305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No, the sharps are on D sharp A sharp and E sharp.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key signature below written correctly?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724150" y="3604895"/>
            <a:ext cx="345249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No, the flats are C flat and F flat.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6-32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68675" y="1896745"/>
            <a:ext cx="2406650" cy="160464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key signature below written correctly?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584575" y="3733800"/>
            <a:ext cx="2120265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No, the flat is on G 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10-26 16-32-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29635" y="1854200"/>
            <a:ext cx="2431415" cy="162115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Is the key signature below written correctly?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584575" y="3733800"/>
            <a:ext cx="2308860" cy="50673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No, the sharp is on D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6-33-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70580" y="2019935"/>
            <a:ext cx="2314575" cy="15430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071245"/>
            <a:ext cx="6544310" cy="2197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Remember:</a:t>
            </a:r>
            <a:b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</a:b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</a:t>
            </a:r>
            <a:r>
              <a:rPr lang="en-US" altLang="tr-TR" sz="24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semitones </a:t>
            </a: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every major scale are found between the </a:t>
            </a:r>
            <a:r>
              <a:rPr lang="en-US" altLang="tr-TR" sz="24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 and 4th degree</a:t>
            </a: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, and between the </a:t>
            </a:r>
            <a:r>
              <a:rPr lang="en-US" altLang="tr-TR" sz="2400" b="1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7th and 8th degree</a:t>
            </a: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1372870" y="3293745"/>
            <a:ext cx="7047865" cy="1668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Square brackets will be used in the next slides to show where semitones are found in the scales.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7-57-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1882140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 and E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B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Left Bracket 4"/>
          <p:cNvSpPr/>
          <p:nvPr/>
        </p:nvSpPr>
        <p:spPr>
          <a:xfrm rot="5400000">
            <a:off x="3720465" y="14522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6921500" y="14522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0-2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199072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 and E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B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Left Bracket 4"/>
          <p:cNvSpPr/>
          <p:nvPr/>
        </p:nvSpPr>
        <p:spPr>
          <a:xfrm rot="5400000">
            <a:off x="3720465" y="14522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6921500" y="14522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 and E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B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10-26 17-57-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1783715"/>
            <a:ext cx="7410450" cy="1381125"/>
          </a:xfrm>
          <a:prstGeom prst="rect">
            <a:avLst/>
          </a:prstGeom>
        </p:spPr>
      </p:pic>
      <p:sp>
        <p:nvSpPr>
          <p:cNvPr id="6" name="Left Bracket 5"/>
          <p:cNvSpPr/>
          <p:nvPr/>
        </p:nvSpPr>
        <p:spPr>
          <a:xfrm rot="5400000">
            <a:off x="22091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4610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0-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210693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 and E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B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22091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4610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" name="Picture 12" descr="Screenshot from 2022-10-26 18-06-3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2477135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1165860" y="35699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signature, you don’t need to add accidentals to the notes.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8-05-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90" y="1158240"/>
            <a:ext cx="7410450" cy="1381125"/>
          </a:xfrm>
          <a:prstGeom prst="rect">
            <a:avLst/>
          </a:prstGeom>
        </p:spPr>
      </p:pic>
      <p:sp>
        <p:nvSpPr>
          <p:cNvPr id="176" name="Google Shape;176;p24"/>
          <p:cNvSpPr/>
          <p:nvPr/>
        </p:nvSpPr>
        <p:spPr>
          <a:xfrm>
            <a:off x="3013075" y="693420"/>
            <a:ext cx="300482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Left Bracket 7"/>
          <p:cNvSpPr/>
          <p:nvPr/>
        </p:nvSpPr>
        <p:spPr>
          <a:xfrm rot="5400000">
            <a:off x="3783965" y="9207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Left Bracket 8"/>
          <p:cNvSpPr/>
          <p:nvPr/>
        </p:nvSpPr>
        <p:spPr>
          <a:xfrm rot="5400000">
            <a:off x="7035800" y="9207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Left Bracket 9"/>
          <p:cNvSpPr/>
          <p:nvPr/>
        </p:nvSpPr>
        <p:spPr>
          <a:xfrm rot="5400000">
            <a:off x="2209165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 rot="5400000">
            <a:off x="5461000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01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2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03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02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77688" y="3684027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04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3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flat, E flat and A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E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7-57-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2049145"/>
            <a:ext cx="7410450" cy="1381125"/>
          </a:xfrm>
          <a:prstGeom prst="rect">
            <a:avLst/>
          </a:prstGeom>
        </p:spPr>
      </p:pic>
      <p:sp>
        <p:nvSpPr>
          <p:cNvPr id="6" name="Left Bracket 5"/>
          <p:cNvSpPr/>
          <p:nvPr/>
        </p:nvSpPr>
        <p:spPr>
          <a:xfrm rot="5400000">
            <a:off x="3860165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7188200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Screenshot from 2022-10-26 18-00-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39800" y="201104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flat, E flat and A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E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3860165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7188200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flat, E flat and A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E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10-26 17-57-4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1881505"/>
            <a:ext cx="7410450" cy="1381125"/>
          </a:xfrm>
          <a:prstGeom prst="rect">
            <a:avLst/>
          </a:prstGeom>
        </p:spPr>
      </p:pic>
      <p:sp>
        <p:nvSpPr>
          <p:cNvPr id="6" name="Left Bracket 5"/>
          <p:cNvSpPr/>
          <p:nvPr/>
        </p:nvSpPr>
        <p:spPr>
          <a:xfrm rot="5400000">
            <a:off x="20059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2578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0-4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200215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1165860" y="34302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flats are B flat, E flat and A flat.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E flat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20059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2578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Picture 4" descr="Screenshot from 2022-10-26 18-06-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0395" y="2468245"/>
            <a:ext cx="7410450" cy="1381125"/>
          </a:xfrm>
          <a:prstGeom prst="rect">
            <a:avLst/>
          </a:prstGeom>
        </p:spPr>
      </p:pic>
      <p:pic>
        <p:nvPicPr>
          <p:cNvPr id="2" name="Picture 1" descr="Screenshot from 2022-10-26 18-05-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90" y="1187450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1165860" y="35699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signature, you don’t need to add accidentals to the notes.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3013075" y="693420"/>
            <a:ext cx="300482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Left Bracket 7"/>
          <p:cNvSpPr/>
          <p:nvPr/>
        </p:nvSpPr>
        <p:spPr>
          <a:xfrm rot="5400000">
            <a:off x="3872865" y="9207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Left Bracket 8"/>
          <p:cNvSpPr/>
          <p:nvPr/>
        </p:nvSpPr>
        <p:spPr>
          <a:xfrm rot="5400000">
            <a:off x="7112000" y="908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Left Bracket 9"/>
          <p:cNvSpPr/>
          <p:nvPr/>
        </p:nvSpPr>
        <p:spPr>
          <a:xfrm rot="5400000">
            <a:off x="2209165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 rot="5400000">
            <a:off x="5397500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Picture 6" descr="Screenshot from 2022-10-26 17-57-5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0600" y="220980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829945" y="3430270"/>
            <a:ext cx="777113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sharps are F sharp, C sharp and G sharp.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A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3860165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7188200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0-5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10285" y="211455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829945" y="3430270"/>
            <a:ext cx="777113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sharps are F sharp, C sharp and G sharp.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an ascending scale of A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3860165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7188200" y="1655445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7-58-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2790" y="204914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20059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2578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Google Shape;195;p25"/>
          <p:cNvSpPr/>
          <p:nvPr/>
        </p:nvSpPr>
        <p:spPr>
          <a:xfrm>
            <a:off x="829945" y="3430270"/>
            <a:ext cx="777113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sharps are F sharp, C sharp and G sharp.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A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Screenshot from 2022-10-26 18-01-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5965" y="200215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906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key of the scale written below?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Left Bracket 5"/>
          <p:cNvSpPr/>
          <p:nvPr/>
        </p:nvSpPr>
        <p:spPr>
          <a:xfrm rot="5400000">
            <a:off x="2005965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 rot="5400000">
            <a:off x="5257800" y="1543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Google Shape;195;p25"/>
          <p:cNvSpPr/>
          <p:nvPr/>
        </p:nvSpPr>
        <p:spPr>
          <a:xfrm>
            <a:off x="829945" y="3430270"/>
            <a:ext cx="777113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with sharps are F sharp, C sharp and G sharp.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This is a descending scale of A major.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7-2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1025" y="2597785"/>
            <a:ext cx="7410450" cy="1381125"/>
          </a:xfrm>
          <a:prstGeom prst="rect">
            <a:avLst/>
          </a:prstGeom>
        </p:spPr>
      </p:pic>
      <p:pic>
        <p:nvPicPr>
          <p:cNvPr id="3" name="Picture 2" descr="Screenshot from 2022-10-26 18-06-0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790" y="1294130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1165860" y="3569970"/>
            <a:ext cx="6544310" cy="1281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signature, you don’t need to add accidentals to the notes.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6" name="Google Shape;176;p24"/>
          <p:cNvSpPr/>
          <p:nvPr/>
        </p:nvSpPr>
        <p:spPr>
          <a:xfrm>
            <a:off x="3013075" y="693420"/>
            <a:ext cx="300482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With key signature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Left Bracket 7"/>
          <p:cNvSpPr/>
          <p:nvPr/>
        </p:nvSpPr>
        <p:spPr>
          <a:xfrm rot="5400000">
            <a:off x="3872865" y="9207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9" name="Left Bracket 8"/>
          <p:cNvSpPr/>
          <p:nvPr/>
        </p:nvSpPr>
        <p:spPr>
          <a:xfrm rot="5400000">
            <a:off x="7112000" y="9080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Left Bracket 9"/>
          <p:cNvSpPr/>
          <p:nvPr/>
        </p:nvSpPr>
        <p:spPr>
          <a:xfrm rot="5400000">
            <a:off x="2209165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Left Bracket 11"/>
          <p:cNvSpPr/>
          <p:nvPr/>
        </p:nvSpPr>
        <p:spPr>
          <a:xfrm rot="5400000">
            <a:off x="5245100" y="2216150"/>
            <a:ext cx="219075" cy="113665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1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05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Intervals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07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Scales 2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06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36465" y="3684270"/>
            <a:ext cx="483235" cy="46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08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Tonic Triads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6th degree of A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8-07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230" y="2440305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5948680" y="3698875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 sharp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34100" y="237807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7th degree of A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8-07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230" y="2440305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6670675" y="3698875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sharp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87845" y="223964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4th degree of A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8-07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230" y="2440305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4684395" y="3944620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42790" y="2401570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3rd degree of A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Screenshot from 2022-10-26 18-07-1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5230" y="2440305"/>
            <a:ext cx="7410450" cy="1381125"/>
          </a:xfrm>
          <a:prstGeom prst="rect">
            <a:avLst/>
          </a:prstGeom>
        </p:spPr>
      </p:pic>
      <p:sp>
        <p:nvSpPr>
          <p:cNvPr id="4" name="Google Shape;195;p25"/>
          <p:cNvSpPr/>
          <p:nvPr/>
        </p:nvSpPr>
        <p:spPr>
          <a:xfrm>
            <a:off x="3612515" y="4009390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 sharp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68090" y="2362200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5-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4030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4th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4076700" y="3946525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flat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161790" y="2362200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5-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4030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5th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4860290" y="4023995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936490" y="2362200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5-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4030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2nd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2781300" y="3821430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676525" y="2284730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Picture 5" descr="Screenshot from 2022-10-26 18-05-5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40305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7th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6702425" y="3821430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499225" y="223329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6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0030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4th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4044950" y="3781425"/>
            <a:ext cx="167513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097020" y="232219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6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0030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6th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5890895" y="3783330"/>
            <a:ext cx="50038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709920" y="232219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Terms and Signs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09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51" name="MH_Others_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7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5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Picture 2" descr="Screenshot from 2022-10-26 18-06-2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6775" y="2400300"/>
            <a:ext cx="7410450" cy="1381125"/>
          </a:xfrm>
          <a:prstGeom prst="rect">
            <a:avLst/>
          </a:prstGeom>
        </p:spPr>
      </p:pic>
      <p:sp>
        <p:nvSpPr>
          <p:cNvPr id="2" name="Google Shape;195;p25"/>
          <p:cNvSpPr/>
          <p:nvPr/>
        </p:nvSpPr>
        <p:spPr>
          <a:xfrm>
            <a:off x="1372870" y="1223645"/>
            <a:ext cx="6544310" cy="121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2nd degree of 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major?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95;p25"/>
          <p:cNvSpPr/>
          <p:nvPr/>
        </p:nvSpPr>
        <p:spPr>
          <a:xfrm>
            <a:off x="2693670" y="3781425"/>
            <a:ext cx="500380" cy="753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C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80945" y="2322195"/>
            <a:ext cx="735965" cy="145923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/>
      <p:bldP spid="4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www.chezamusicschool.co.ke/mtg2l3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&amp; Signs for the day: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pic>
        <p:nvPicPr>
          <p:cNvPr id="2" name="Picture 1" descr="Screenshot from 2022-11-02 10-30-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7915" y="1577340"/>
            <a:ext cx="1438275" cy="764540"/>
          </a:xfrm>
          <a:prstGeom prst="rect">
            <a:avLst/>
          </a:prstGeom>
        </p:spPr>
      </p:pic>
      <p:pic>
        <p:nvPicPr>
          <p:cNvPr id="3" name="Picture 2" descr="Screenshot from 2022-11-02 10-30-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445" y="2778760"/>
            <a:ext cx="1515745" cy="805815"/>
          </a:xfrm>
          <a:prstGeom prst="rect">
            <a:avLst/>
          </a:prstGeom>
        </p:spPr>
      </p:pic>
      <p:pic>
        <p:nvPicPr>
          <p:cNvPr id="4" name="Picture 3" descr="Screenshot from 2022-11-02 10-29-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795" y="1437640"/>
            <a:ext cx="2101850" cy="904240"/>
          </a:xfrm>
          <a:prstGeom prst="rect">
            <a:avLst/>
          </a:prstGeom>
        </p:spPr>
      </p:pic>
      <p:pic>
        <p:nvPicPr>
          <p:cNvPr id="5" name="Picture 4" descr="Screenshot from 2022-11-02 10-29-0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555" y="2839085"/>
            <a:ext cx="1586865" cy="76136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2646680" y="1680845"/>
            <a:ext cx="169227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Give the note slight pressure</a:t>
            </a:r>
            <a:endParaRPr lang="en-US"/>
          </a:p>
        </p:txBody>
      </p:sp>
      <p:sp>
        <p:nvSpPr>
          <p:cNvPr id="7" name="Text Box 6"/>
          <p:cNvSpPr txBox="1"/>
          <p:nvPr/>
        </p:nvSpPr>
        <p:spPr>
          <a:xfrm>
            <a:off x="2654935" y="2959100"/>
            <a:ext cx="169227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Staccatissimo - very detatched indeed</a:t>
            </a:r>
            <a:endParaRPr lang="en-US"/>
          </a:p>
        </p:txBody>
      </p:sp>
      <p:sp>
        <p:nvSpPr>
          <p:cNvPr id="8" name="Text Box 7"/>
          <p:cNvSpPr txBox="1"/>
          <p:nvPr/>
        </p:nvSpPr>
        <p:spPr>
          <a:xfrm>
            <a:off x="6868160" y="1698625"/>
            <a:ext cx="16922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Slightly separated</a:t>
            </a:r>
            <a:endParaRPr lang="en-US"/>
          </a:p>
        </p:txBody>
      </p:sp>
      <p:sp>
        <p:nvSpPr>
          <p:cNvPr id="9" name="Text Box 8"/>
          <p:cNvSpPr txBox="1"/>
          <p:nvPr/>
        </p:nvSpPr>
        <p:spPr>
          <a:xfrm>
            <a:off x="6868160" y="2958465"/>
            <a:ext cx="169227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Strong accent - play the note with strong emphasis</a:t>
            </a:r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2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95" y="2104390"/>
            <a:ext cx="2539365" cy="37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Keys and Scales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95" y="2736850"/>
            <a:ext cx="4629150" cy="9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THREE NEW MAJOR KEYS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SCALES OF THE 3  NEW KEYS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INTRODUCTION TO RELATIVE MINOR KEYS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3452495" y="769620"/>
            <a:ext cx="2294255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Previous Major keys 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1480185" y="3340100"/>
            <a:ext cx="6544310" cy="1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keys we have done before are G major (1 sharp), D major (2 sharps), F major (1 flat) and C major (no sharps or flats).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10-26 16-30-44"/>
          <p:cNvPicPr>
            <a:picLocks noChangeAspect="1"/>
          </p:cNvPicPr>
          <p:nvPr/>
        </p:nvPicPr>
        <p:blipFill>
          <a:blip r:embed="rId1"/>
          <a:srcRect l="1659"/>
          <a:stretch>
            <a:fillRect/>
          </a:stretch>
        </p:blipFill>
        <p:spPr>
          <a:xfrm>
            <a:off x="1583690" y="1156970"/>
            <a:ext cx="6135370" cy="2371725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3013075" y="693420"/>
            <a:ext cx="300482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new keys in grade 2: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3275330" y="3340100"/>
            <a:ext cx="2593340" cy="1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 flat major - 3 flats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 flat major - 2 flats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major - 3 sharps.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26 16-29-06"/>
          <p:cNvPicPr>
            <a:picLocks noChangeAspect="1"/>
          </p:cNvPicPr>
          <p:nvPr/>
        </p:nvPicPr>
        <p:blipFill>
          <a:blip r:embed="rId1"/>
          <a:srcRect l="1445"/>
          <a:stretch>
            <a:fillRect/>
          </a:stretch>
        </p:blipFill>
        <p:spPr>
          <a:xfrm>
            <a:off x="1542415" y="1156970"/>
            <a:ext cx="6148705" cy="2371725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/>
          <p:nvPr/>
        </p:nvSpPr>
        <p:spPr>
          <a:xfrm>
            <a:off x="3013075" y="693420"/>
            <a:ext cx="3004820" cy="387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Sharps and Flats Order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95;p25"/>
          <p:cNvSpPr/>
          <p:nvPr/>
        </p:nvSpPr>
        <p:spPr>
          <a:xfrm>
            <a:off x="1390015" y="3340100"/>
            <a:ext cx="6662420" cy="12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When writing sharps, we write F sharp, C sharp then G sharp.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When writing flats, we write B flat, E flat then A flat.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They are written in zig-zag pattern.</a:t>
            </a:r>
            <a:endParaRPr lang="en-US" altLang="tr-TR" sz="18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10-26 16-29-06"/>
          <p:cNvPicPr>
            <a:picLocks noChangeAspect="1"/>
          </p:cNvPicPr>
          <p:nvPr/>
        </p:nvPicPr>
        <p:blipFill>
          <a:blip r:embed="rId1"/>
          <a:srcRect l="1445"/>
          <a:stretch>
            <a:fillRect/>
          </a:stretch>
        </p:blipFill>
        <p:spPr>
          <a:xfrm>
            <a:off x="1542415" y="1156970"/>
            <a:ext cx="6148705" cy="2371725"/>
          </a:xfrm>
          <a:prstGeom prst="rect">
            <a:avLst/>
          </a:prstGeom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">
                                          <p:val>
                                            <p:fltVal val="0"/>
                                          </p:val>
                                        </p:tav>
                                        <p:tav tm="100000" fmla="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0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11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12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3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14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15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16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17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1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19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2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0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22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23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24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5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6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7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3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4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5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9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3981</Words>
  <Application>WPS Presentation</Application>
  <PresentationFormat/>
  <Paragraphs>232</Paragraphs>
  <Slides>41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60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WenQuanYi Zen Hei</vt:lpstr>
      <vt:lpstr>OpenSymbol</vt:lpstr>
      <vt:lpstr>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150</cp:revision>
  <dcterms:created xsi:type="dcterms:W3CDTF">2022-11-02T15:46:19Z</dcterms:created>
  <dcterms:modified xsi:type="dcterms:W3CDTF">2022-11-02T15:46:19Z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