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79" r:id="rId3"/>
    <p:sldId id="307" r:id="rId5"/>
    <p:sldId id="308" r:id="rId6"/>
    <p:sldId id="309" r:id="rId7"/>
    <p:sldId id="310" r:id="rId8"/>
    <p:sldId id="283" r:id="rId9"/>
    <p:sldId id="311" r:id="rId10"/>
    <p:sldId id="361" r:id="rId11"/>
    <p:sldId id="360" r:id="rId12"/>
    <p:sldId id="408" r:id="rId13"/>
    <p:sldId id="409" r:id="rId14"/>
    <p:sldId id="410" r:id="rId15"/>
    <p:sldId id="313" r:id="rId16"/>
    <p:sldId id="362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363" r:id="rId25"/>
    <p:sldId id="418" r:id="rId26"/>
    <p:sldId id="419" r:id="rId27"/>
    <p:sldId id="420" r:id="rId28"/>
    <p:sldId id="364" r:id="rId29"/>
    <p:sldId id="427" r:id="rId30"/>
    <p:sldId id="428" r:id="rId31"/>
    <p:sldId id="429" r:id="rId32"/>
    <p:sldId id="430" r:id="rId33"/>
    <p:sldId id="380" r:id="rId34"/>
    <p:sldId id="359" r:id="rId35"/>
  </p:sldIdLst>
  <p:sldSz cx="9144000" cy="514477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42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98;p1:notes"/>
          <p:cNvSpPr/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36A0-1CE6-43E0-9ACD-0351418F1B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36A0-1CE6-43E0-9ACD-0351418F1B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2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5" name="Google Shape;705;p23:notes"/>
          <p:cNvSpPr/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7388" y="1143000"/>
            <a:ext cx="5483225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9pPr>
          </a:lstStyle>
          <a:p>
            <a:fld id="{1C0682DE-097C-43D6-9BDF-F71529C5ACE9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7388" y="1143000"/>
            <a:ext cx="5483225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9pPr>
          </a:lstStyle>
          <a:p>
            <a:fld id="{1C0682DE-097C-43D6-9BDF-F71529C5ACE9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7388" y="1143000"/>
            <a:ext cx="5483225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9pPr>
          </a:lstStyle>
          <a:p>
            <a:fld id="{1C0682DE-097C-43D6-9BDF-F71529C5ACE9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23;p3:notes"/>
          <p:cNvSpPr/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36A0-1CE6-43E0-9ACD-0351418F1B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36A0-1CE6-43E0-9ACD-0351418F1B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36A0-1CE6-43E0-9ACD-0351418F1B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36A0-1CE6-43E0-9ACD-0351418F1B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Slide 2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Slide 10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type="body" idx="1"/>
          </p:nvPr>
        </p:nvSpPr>
        <p:spPr>
          <a:xfrm rot="5400000">
            <a:off x="2874240" y="-1216519"/>
            <a:ext cx="339552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Slide 11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 rot="5400000">
            <a:off x="6011552" y="772676"/>
            <a:ext cx="329309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type="body" idx="1"/>
          </p:nvPr>
        </p:nvSpPr>
        <p:spPr>
          <a:xfrm rot="5400000">
            <a:off x="1820553" y="-1208523"/>
            <a:ext cx="329309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2">
  <p:cSld name="Slide 12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3">
  <p:cSld name="Slide 13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4">
  <p:cSld name="Slide 14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5">
  <p:cSld name="Slide 15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6">
  <p:cSld name="Slide 16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7">
  <p:cSld name="Slide 17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8">
  <p:cSld name="Slide 18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Slide 7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  <p:sp>
        <p:nvSpPr>
          <p:cNvPr id="25" name="Google Shape;25;p3"/>
          <p:cNvSpPr txBox="1"/>
          <p:nvPr/>
        </p:nvSpPr>
        <p:spPr>
          <a:xfrm>
            <a:off x="3721290" y="232284"/>
            <a:ext cx="1701428" cy="37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i="0" u="none" strike="noStrike" cap="none">
                <a:solidFill>
                  <a:srgbClr val="595959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My Music</a:t>
            </a:r>
            <a:endParaRPr sz="1600" b="1" i="0" u="none" strike="noStrike" cap="none">
              <a:solidFill>
                <a:srgbClr val="595959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grpSp>
        <p:nvGrpSpPr>
          <p:cNvPr id="26" name="Google Shape;26;p3"/>
          <p:cNvGrpSpPr/>
          <p:nvPr/>
        </p:nvGrpSpPr>
        <p:grpSpPr>
          <a:xfrm>
            <a:off x="1594247" y="700336"/>
            <a:ext cx="5955507" cy="31441"/>
            <a:chOff x="3060700" y="4724400"/>
            <a:chExt cx="5955507" cy="31432"/>
          </a:xfrm>
        </p:grpSpPr>
        <p:cxnSp>
          <p:nvCxnSpPr>
            <p:cNvPr id="27" name="Google Shape;27;p3"/>
            <p:cNvCxnSpPr/>
            <p:nvPr/>
          </p:nvCxnSpPr>
          <p:spPr>
            <a:xfrm>
              <a:off x="3060700" y="4724400"/>
              <a:ext cx="5955507" cy="0"/>
            </a:xfrm>
            <a:prstGeom prst="straightConnector1">
              <a:avLst/>
            </a:prstGeom>
            <a:noFill/>
            <a:ln w="2857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3060700" y="4755832"/>
              <a:ext cx="5955507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Slide 1">
  <p:cSld name="TITL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ctrTitle"/>
          </p:nvPr>
        </p:nvSpPr>
        <p:spPr>
          <a:xfrm>
            <a:off x="685800" y="1598313"/>
            <a:ext cx="7772400" cy="1102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type="subTitle" idx="1"/>
          </p:nvPr>
        </p:nvSpPr>
        <p:spPr>
          <a:xfrm>
            <a:off x="1371600" y="2915550"/>
            <a:ext cx="6400800" cy="131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lide 3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722313" y="3306196"/>
            <a:ext cx="7772400" cy="102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 panose="02040502050405020303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type="body" idx="1"/>
          </p:nvPr>
        </p:nvSpPr>
        <p:spPr>
          <a:xfrm>
            <a:off x="722313" y="2180708"/>
            <a:ext cx="7772400" cy="112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Slide 4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type="body" idx="1"/>
          </p:nvPr>
        </p:nvSpPr>
        <p:spPr>
          <a:xfrm>
            <a:off x="457200" y="900391"/>
            <a:ext cx="4038600" cy="2547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6"/>
          <p:cNvSpPr txBox="1"/>
          <p:nvPr>
            <p:ph type="body" idx="2"/>
          </p:nvPr>
        </p:nvSpPr>
        <p:spPr>
          <a:xfrm>
            <a:off x="4648200" y="900391"/>
            <a:ext cx="4038600" cy="2547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6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Slide 5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6372200" y="2860576"/>
            <a:ext cx="77513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PPT模板下载：www.1ppt.com/moban/          行业PPT模板：www.1ppt.com/hangye/ 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节日PPT模板：www.1ppt.com/jieri/          PPT素材：www.1ppt.com/sucai/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PPT背景图片：www.1ppt.com/beijing/        PPT图表：www.1ppt.com/tubiao/      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精美PPT下载：www.1ppt.com/xiazai/         PPT教程： www.1ppt.com/powerpoint/      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PPT课件：www.1ppt.com/kejian/             字体下载：www.1ppt.com/ziti/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工作总结PPT：www.1ppt.com/xiazai/zongjie/ 工作计划：www.1ppt.com/xiazai/jihua/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商务PPT模板：www.1ppt.com/moban/shangwu/  个人简历PPT：www.1ppt.com/xiazai/jianli/  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毕业答辩PPT：www.1ppt.com/xiazai/dabian/  工作汇报PPT：www.1ppt.com/xiazai/huibao/    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 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 panose="02040502050405020303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type="body" idx="1"/>
          </p:nvPr>
        </p:nvSpPr>
        <p:spPr>
          <a:xfrm>
            <a:off x="457200" y="1151690"/>
            <a:ext cx="4040188" cy="47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52" name="Google Shape;52;p7"/>
          <p:cNvSpPr txBox="1"/>
          <p:nvPr>
            <p:ph type="body" idx="2"/>
          </p:nvPr>
        </p:nvSpPr>
        <p:spPr>
          <a:xfrm>
            <a:off x="457200" y="1631660"/>
            <a:ext cx="4040188" cy="2964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7"/>
          <p:cNvSpPr txBox="1"/>
          <p:nvPr>
            <p:ph type="body" idx="3"/>
          </p:nvPr>
        </p:nvSpPr>
        <p:spPr>
          <a:xfrm>
            <a:off x="4645026" y="1151690"/>
            <a:ext cx="4041775" cy="47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54" name="Google Shape;54;p7"/>
          <p:cNvSpPr txBox="1"/>
          <p:nvPr>
            <p:ph type="body" idx="4"/>
          </p:nvPr>
        </p:nvSpPr>
        <p:spPr>
          <a:xfrm>
            <a:off x="4645026" y="1631660"/>
            <a:ext cx="4041775" cy="2964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5" name="Google Shape;55;p7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Slide 6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Slide 8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457201" y="204851"/>
            <a:ext cx="3008313" cy="87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 panose="02040502050405020303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type="body"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9"/>
          <p:cNvSpPr txBox="1"/>
          <p:nvPr>
            <p:ph type="body" idx="2"/>
          </p:nvPr>
        </p:nvSpPr>
        <p:spPr>
          <a:xfrm>
            <a:off x="457201" y="1076658"/>
            <a:ext cx="3008313" cy="351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9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Slide 9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type="title"/>
          </p:nvPr>
        </p:nvSpPr>
        <p:spPr>
          <a:xfrm>
            <a:off x="1792288" y="3601561"/>
            <a:ext cx="5486400" cy="425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 panose="02040502050405020303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/>
          <p:nvPr>
            <p:ph type="pic" idx="2"/>
          </p:nvPr>
        </p:nvSpPr>
        <p:spPr>
          <a:xfrm>
            <a:off x="1792288" y="459723"/>
            <a:ext cx="5486400" cy="308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type="body" idx="1"/>
          </p:nvPr>
        </p:nvSpPr>
        <p:spPr>
          <a:xfrm>
            <a:off x="1792288" y="4026746"/>
            <a:ext cx="5486400" cy="60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4" name="Google Shape;74;p10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 panose="02040502050405020303"/>
              <a:buNone/>
              <a:defRPr sz="44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chezamusicschool.co.ke/mtg1l1" TargetMode="Externa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5" Type="http://schemas.openxmlformats.org/officeDocument/2006/relationships/notesSlide" Target="../notesSlides/notesSlide3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22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tags" Target="../tags/tag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hyperlink" Target="https://chezamusicschool.co.ke/mtg1l1" TargetMode="Externa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 descr="/home/conserv/.projects/.cheza/public/config/cheza-logo-long-dark-62d95ed09819b.pngcheza-logo-long-dark-62d95ed09819b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135380" y="989330"/>
            <a:ext cx="6873240" cy="13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/>
          <p:nvPr/>
        </p:nvSpPr>
        <p:spPr>
          <a:xfrm>
            <a:off x="341630" y="3146425"/>
            <a:ext cx="8460740" cy="117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25" tIns="32500" rIns="65025" bIns="325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200"/>
              <a:buFont typeface="Arial" panose="020B0604020202020204"/>
              <a:buNone/>
            </a:pPr>
            <a:r>
              <a:rPr lang="en-US" altLang="tr-TR" sz="7200" b="0" i="0" u="none" strike="noStrike" cap="none">
                <a:solidFill>
                  <a:srgbClr val="3F3F3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Music Theory G2</a:t>
            </a:r>
            <a:endParaRPr lang="en-US" altLang="tr-TR" sz="7200" b="0" i="0" u="none" strike="noStrike" cap="none">
              <a:solidFill>
                <a:srgbClr val="3F3F3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103" name="Google Shape;103;p20"/>
          <p:cNvSpPr/>
          <p:nvPr/>
        </p:nvSpPr>
        <p:spPr>
          <a:xfrm>
            <a:off x="3563422" y="2666747"/>
            <a:ext cx="2016224" cy="31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25" tIns="32500" rIns="65025" bIns="325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 panose="020B0604020202020204"/>
              <a:buNone/>
            </a:pPr>
            <a:r>
              <a:rPr lang="en-US" altLang="tr-TR" sz="1600" b="0" i="0" u="none" strike="noStrike" cap="none">
                <a:solidFill>
                  <a:srgbClr val="3F3F3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LESSON 4</a:t>
            </a:r>
            <a:endParaRPr lang="en-US" altLang="tr-TR" sz="1600" b="0" i="0" u="none" strike="noStrike" cap="none">
              <a:solidFill>
                <a:srgbClr val="3F3F3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3032760" y="4487545"/>
            <a:ext cx="3077845" cy="248920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5032" tIns="32516" rIns="65032" bIns="325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tr-TR" sz="12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Quiz: </a:t>
            </a:r>
            <a:r>
              <a:rPr lang="en-US" altLang="tr-TR" sz="12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hlinkClick r:id="rId2" action="ppaction://hlinkfile"/>
              </a:rPr>
              <a:t>www.chezamusicschool.co.ke/mtg2l4</a:t>
            </a:r>
            <a:endParaRPr lang="en-US" altLang="tr-TR" sz="12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/>
          <p:nvPr/>
        </p:nvSpPr>
        <p:spPr>
          <a:xfrm>
            <a:off x="3013075" y="693420"/>
            <a:ext cx="3004820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3F3F3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Minor keys in grade 2</a:t>
            </a:r>
            <a:endParaRPr lang="en-US" altLang="tr-TR" sz="1800">
              <a:solidFill>
                <a:srgbClr val="3F3F3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3" name="Google Shape;195;p25"/>
          <p:cNvSpPr/>
          <p:nvPr/>
        </p:nvSpPr>
        <p:spPr>
          <a:xfrm>
            <a:off x="2155190" y="3229610"/>
            <a:ext cx="666242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A minor is the relative minor of C major. 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key signature of A minor and C major have got no sharps or flats.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4" name="Picture 3" descr="Minor_keys-1-0-2"/>
          <p:cNvPicPr>
            <a:picLocks noChangeAspect="1"/>
          </p:cNvPicPr>
          <p:nvPr/>
        </p:nvPicPr>
        <p:blipFill>
          <a:blip r:embed="rId1"/>
          <a:srcRect t="7898" r="65213"/>
          <a:stretch>
            <a:fillRect/>
          </a:stretch>
        </p:blipFill>
        <p:spPr>
          <a:xfrm>
            <a:off x="2880995" y="1301115"/>
            <a:ext cx="2629535" cy="1029335"/>
          </a:xfrm>
          <a:prstGeom prst="rect">
            <a:avLst/>
          </a:prstGeom>
        </p:spPr>
      </p:pic>
      <p:pic>
        <p:nvPicPr>
          <p:cNvPr id="5" name="Picture 4" descr="Minor_keys-1-0-3"/>
          <p:cNvPicPr>
            <a:picLocks noChangeAspect="1"/>
          </p:cNvPicPr>
          <p:nvPr/>
        </p:nvPicPr>
        <p:blipFill>
          <a:blip r:embed="rId2"/>
          <a:srcRect t="27305" r="65045"/>
          <a:stretch>
            <a:fillRect/>
          </a:stretch>
        </p:blipFill>
        <p:spPr>
          <a:xfrm>
            <a:off x="2880995" y="2328545"/>
            <a:ext cx="2642235" cy="90106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/>
          <p:nvPr/>
        </p:nvSpPr>
        <p:spPr>
          <a:xfrm>
            <a:off x="3013075" y="693420"/>
            <a:ext cx="3004820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3F3F3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Minor keys in grade 2</a:t>
            </a:r>
            <a:endParaRPr lang="en-US" altLang="tr-TR" sz="1800">
              <a:solidFill>
                <a:srgbClr val="3F3F3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3" name="Google Shape;195;p25"/>
          <p:cNvSpPr/>
          <p:nvPr/>
        </p:nvSpPr>
        <p:spPr>
          <a:xfrm>
            <a:off x="2155190" y="3229610"/>
            <a:ext cx="666242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E minor is the relative minor of G major. 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key signature of E minor and G major has 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got one sharp on F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4" name="Picture 3" descr="Minor_keys-1-0-2"/>
          <p:cNvPicPr>
            <a:picLocks noChangeAspect="1"/>
          </p:cNvPicPr>
          <p:nvPr/>
        </p:nvPicPr>
        <p:blipFill>
          <a:blip r:embed="rId1"/>
          <a:srcRect l="34350" t="3409" r="37835" b="4489"/>
          <a:stretch>
            <a:fillRect/>
          </a:stretch>
        </p:blipFill>
        <p:spPr>
          <a:xfrm>
            <a:off x="3408045" y="1301115"/>
            <a:ext cx="2102485" cy="1029335"/>
          </a:xfrm>
          <a:prstGeom prst="rect">
            <a:avLst/>
          </a:prstGeom>
        </p:spPr>
      </p:pic>
      <p:pic>
        <p:nvPicPr>
          <p:cNvPr id="5" name="Picture 4" descr="Minor_keys-1-0-3"/>
          <p:cNvPicPr>
            <a:picLocks noChangeAspect="1"/>
          </p:cNvPicPr>
          <p:nvPr/>
        </p:nvPicPr>
        <p:blipFill>
          <a:blip r:embed="rId2"/>
          <a:srcRect l="31855" t="22233" r="38995" b="5072"/>
          <a:stretch>
            <a:fillRect/>
          </a:stretch>
        </p:blipFill>
        <p:spPr>
          <a:xfrm>
            <a:off x="3319780" y="2328545"/>
            <a:ext cx="2203450" cy="90106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/>
          <p:nvPr/>
        </p:nvSpPr>
        <p:spPr>
          <a:xfrm>
            <a:off x="3013075" y="693420"/>
            <a:ext cx="3004820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3F3F3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Minor keys in grade 2</a:t>
            </a:r>
            <a:endParaRPr lang="en-US" altLang="tr-TR" sz="1800">
              <a:solidFill>
                <a:srgbClr val="3F3F3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3" name="Google Shape;195;p25"/>
          <p:cNvSpPr/>
          <p:nvPr/>
        </p:nvSpPr>
        <p:spPr>
          <a:xfrm>
            <a:off x="2155190" y="3229610"/>
            <a:ext cx="666242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D minor is the relative minor of F major. 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key signature of D minor and F major has 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got one flat on B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4" name="Picture 3" descr="Minor_keys-1-0-2"/>
          <p:cNvPicPr>
            <a:picLocks noChangeAspect="1"/>
          </p:cNvPicPr>
          <p:nvPr/>
        </p:nvPicPr>
        <p:blipFill>
          <a:blip r:embed="rId1"/>
          <a:srcRect l="59082" t="2329" r="13103" b="5569"/>
          <a:stretch>
            <a:fillRect/>
          </a:stretch>
        </p:blipFill>
        <p:spPr>
          <a:xfrm>
            <a:off x="3408045" y="1301115"/>
            <a:ext cx="2102485" cy="1029335"/>
          </a:xfrm>
          <a:prstGeom prst="rect">
            <a:avLst/>
          </a:prstGeom>
        </p:spPr>
      </p:pic>
      <p:pic>
        <p:nvPicPr>
          <p:cNvPr id="5" name="Picture 4" descr="Minor_keys-1-0-3"/>
          <p:cNvPicPr>
            <a:picLocks noChangeAspect="1"/>
          </p:cNvPicPr>
          <p:nvPr/>
        </p:nvPicPr>
        <p:blipFill>
          <a:blip r:embed="rId2"/>
          <a:srcRect l="58409" t="17161" r="13608" b="10144"/>
          <a:stretch>
            <a:fillRect/>
          </a:stretch>
        </p:blipFill>
        <p:spPr>
          <a:xfrm>
            <a:off x="3408045" y="2328545"/>
            <a:ext cx="2115185" cy="90106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Google Shape;195;p25"/>
          <p:cNvSpPr/>
          <p:nvPr/>
        </p:nvSpPr>
        <p:spPr>
          <a:xfrm>
            <a:off x="3396615" y="1123315"/>
            <a:ext cx="2112645" cy="90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Minor scales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838960" y="1905000"/>
            <a:ext cx="502221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One of the minor scale forms is harmonic minor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833245" y="2297430"/>
            <a:ext cx="643890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Harmonic minor scale has the 7th degree raised by a semitone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839595" y="2726055"/>
            <a:ext cx="532574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Remember the 7th degree is of the minor key itself.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45945" y="3082290"/>
            <a:ext cx="680720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Apart from the raised 7th note, the minor key uses the same notes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as its relative major scale 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Google Shape;195;p25"/>
          <p:cNvSpPr/>
          <p:nvPr/>
        </p:nvSpPr>
        <p:spPr>
          <a:xfrm>
            <a:off x="3190240" y="886460"/>
            <a:ext cx="3082925" cy="90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A harmonic minor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512570" y="3365500"/>
            <a:ext cx="611886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There are no sharps or flats in the key signature of A minor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4" name="Picture 3" descr="Minor_keys-1-0-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480" y="1618615"/>
            <a:ext cx="7559040" cy="17272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506855" y="3878580"/>
            <a:ext cx="6044565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raised 7th is not in the key signature but is used as an 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accidental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Google Shape;195;p25"/>
          <p:cNvSpPr/>
          <p:nvPr/>
        </p:nvSpPr>
        <p:spPr>
          <a:xfrm>
            <a:off x="3190240" y="886460"/>
            <a:ext cx="3082925" cy="90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A harmonic minor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162685" y="3365500"/>
            <a:ext cx="723392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descending scale of A harmonic minor uses the same notes as the 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ascending minor scale.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3" name="Picture 2" descr="Minor_keys-1-0-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480" y="1694180"/>
            <a:ext cx="7559040" cy="134112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Google Shape;195;p25"/>
          <p:cNvSpPr/>
          <p:nvPr/>
        </p:nvSpPr>
        <p:spPr>
          <a:xfrm>
            <a:off x="3190240" y="886460"/>
            <a:ext cx="3082925" cy="90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E harmonic minor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210945" y="3063875"/>
            <a:ext cx="521335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There is one sharp in the key signature of E minor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205230" y="3576955"/>
            <a:ext cx="781304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raised 7th (D#) is not in the key signature but is used as an accidental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3" name="Picture 2" descr="Minor_keys-1-0-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480" y="1481455"/>
            <a:ext cx="7559040" cy="160528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211580" y="4065905"/>
            <a:ext cx="723646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F sharp is part of the key signature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5" grpId="0"/>
      <p:bldP spid="5" grpId="1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Google Shape;195;p25"/>
          <p:cNvSpPr/>
          <p:nvPr/>
        </p:nvSpPr>
        <p:spPr>
          <a:xfrm>
            <a:off x="3190240" y="886460"/>
            <a:ext cx="3082925" cy="90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E harmonic minor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162685" y="3365500"/>
            <a:ext cx="778129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descending scale of E harmonic minor uses the same notes as the 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ascending minor scale. Don’t forget that the F sharp is in the key signature. 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4" name="Picture 3" descr="Minor_keys-2-0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480" y="1593850"/>
            <a:ext cx="7559040" cy="136144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Google Shape;195;p25"/>
          <p:cNvSpPr/>
          <p:nvPr/>
        </p:nvSpPr>
        <p:spPr>
          <a:xfrm>
            <a:off x="3190240" y="886460"/>
            <a:ext cx="3082925" cy="90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E harmonic minor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512570" y="3063875"/>
            <a:ext cx="424751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example above uses a key signature.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506855" y="3576955"/>
            <a:ext cx="723646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Do you notice that the F sharp accidental is not used here?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513205" y="4065905"/>
            <a:ext cx="72364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key signature takes care of the F sharps, but not the D sharp that 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is raised as the 7th degree of the minor scale.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4" name="Picture 3" descr="Minor_keys-2-0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3740" y="1417955"/>
            <a:ext cx="7559040" cy="164592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5" grpId="0"/>
      <p:bldP spid="5" grpId="1"/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Google Shape;195;p25"/>
          <p:cNvSpPr/>
          <p:nvPr/>
        </p:nvSpPr>
        <p:spPr>
          <a:xfrm>
            <a:off x="3190240" y="886460"/>
            <a:ext cx="3082925" cy="90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D harmonic minor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090295" y="3063875"/>
            <a:ext cx="499745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There is one flat in the key signature of D minor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084580" y="3576955"/>
            <a:ext cx="763651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raised 7th (C#) is not in the key signature but is used as an accidental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090930" y="4065905"/>
            <a:ext cx="723646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B flat is part of the key signature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4" name="Picture 3" descr="Minor_keys-2-0-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480" y="1426210"/>
            <a:ext cx="7559040" cy="160528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5" grpId="0"/>
      <p:bldP spid="5" grpId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2092474" y="2000079"/>
            <a:ext cx="1856312" cy="4657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tr-TR" sz="1400" b="1" dirty="0" err="1">
                <a:solidFill>
                  <a:srgbClr val="FFFFFF"/>
                </a:solidFill>
                <a:latin typeface="+mj-lt"/>
                <a:ea typeface="Microsoft YaHei" charset="-122"/>
                <a:sym typeface="Arial" panose="020B0604020202020204" pitchFamily="34" charset="0"/>
              </a:rPr>
              <a:t>Pitch</a:t>
            </a:r>
            <a:endParaRPr lang="en-US" altLang="tr-TR" sz="1400" b="1" dirty="0" err="1">
              <a:solidFill>
                <a:srgbClr val="FFFFFF"/>
              </a:solidFill>
              <a:latin typeface="+mj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3078" name="MH_Number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48787" y="2000080"/>
            <a:ext cx="442031" cy="46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32" tIns="32516" rIns="65032" bIns="32516" anchor="ctr" anchorCtr="1">
            <a:no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400" b="1">
                <a:solidFill>
                  <a:srgbClr val="00B0F0"/>
                </a:solidFill>
                <a:latin typeface="幼圆" panose="02010509060101010101" pitchFamily="49" charset="-122"/>
                <a:ea typeface="幼圆" panose="02010509060101010101" pitchFamily="49" charset="-122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9pPr>
          </a:lstStyle>
          <a:p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charset="-122"/>
                <a:sym typeface="Arial" panose="020B0604020202020204" pitchFamily="34" charset="0"/>
              </a:rPr>
              <a:t>01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Microsoft YaHei" charset="-122"/>
              <a:sym typeface="Arial" panose="020B0604020202020204" pitchFamily="34" charset="0"/>
            </a:endParaRPr>
          </a:p>
        </p:txBody>
      </p:sp>
      <p:grpSp>
        <p:nvGrpSpPr>
          <p:cNvPr id="2" name="MH_Others_1"/>
          <p:cNvGrpSpPr/>
          <p:nvPr>
            <p:custDataLst>
              <p:tags r:id="rId3"/>
            </p:custDataLst>
          </p:nvPr>
        </p:nvGrpSpPr>
        <p:grpSpPr>
          <a:xfrm>
            <a:off x="4437977" y="938503"/>
            <a:ext cx="295054" cy="4132275"/>
            <a:chOff x="4349750" y="1062266"/>
            <a:chExt cx="393426" cy="5508000"/>
          </a:xfrm>
        </p:grpSpPr>
        <p:pic>
          <p:nvPicPr>
            <p:cNvPr id="3083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349750" y="1062266"/>
              <a:ext cx="81701" cy="550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679350" y="1815142"/>
              <a:ext cx="63826" cy="4556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MH_Entry_3"/>
          <p:cNvSpPr/>
          <p:nvPr>
            <p:custDataLst>
              <p:tags r:id="rId6"/>
            </p:custDataLst>
          </p:nvPr>
        </p:nvSpPr>
        <p:spPr>
          <a:xfrm>
            <a:off x="2092474" y="3122709"/>
            <a:ext cx="1856312" cy="4657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b="1" dirty="0">
                <a:solidFill>
                  <a:srgbClr val="FFFFFF"/>
                </a:solidFill>
                <a:latin typeface="+mj-lt"/>
                <a:ea typeface="Microsoft YaHei" charset="-122"/>
                <a:sym typeface="Arial" panose="020B0604020202020204" pitchFamily="34" charset="0"/>
              </a:rPr>
              <a:t>Rhythm 2</a:t>
            </a:r>
            <a:endParaRPr lang="en-US" altLang="zh-CN" sz="1400" b="1" dirty="0">
              <a:solidFill>
                <a:srgbClr val="FFFFFF"/>
              </a:solidFill>
              <a:latin typeface="+mj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19" name="MH_Number_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48787" y="3122711"/>
            <a:ext cx="442031" cy="46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32" tIns="32516" rIns="65032" bIns="32516" anchor="ctr" anchorCtr="1">
            <a:no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400" b="1">
                <a:solidFill>
                  <a:srgbClr val="00B0F0"/>
                </a:solidFill>
                <a:latin typeface="幼圆" panose="02010509060101010101" pitchFamily="49" charset="-122"/>
                <a:ea typeface="幼圆" panose="02010509060101010101" pitchFamily="49" charset="-122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9pPr>
          </a:lstStyle>
          <a:p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charset="-122"/>
                <a:sym typeface="Arial" panose="020B0604020202020204" pitchFamily="34" charset="0"/>
              </a:rPr>
              <a:t>03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30" name="MH_Entry_2"/>
          <p:cNvSpPr/>
          <p:nvPr>
            <p:custDataLst>
              <p:tags r:id="rId8"/>
            </p:custDataLst>
          </p:nvPr>
        </p:nvSpPr>
        <p:spPr>
          <a:xfrm flipH="1">
            <a:off x="5219719" y="2561394"/>
            <a:ext cx="1856312" cy="4657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tr-TR" sz="1400" b="1" dirty="0" err="1">
                <a:solidFill>
                  <a:srgbClr val="FFFFFF"/>
                </a:solidFill>
                <a:latin typeface="+mj-lt"/>
                <a:ea typeface="Microsoft YaHei" charset="-122"/>
                <a:sym typeface="Arial" panose="020B0604020202020204" pitchFamily="34" charset="0"/>
              </a:rPr>
              <a:t>Rhythm 1</a:t>
            </a:r>
            <a:endParaRPr lang="en-US" altLang="tr-TR" sz="1400" b="1" dirty="0" err="1">
              <a:solidFill>
                <a:srgbClr val="FFFFFF"/>
              </a:solidFill>
              <a:latin typeface="+mj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31" name="MH_Number_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flipH="1">
            <a:off x="4777688" y="2561394"/>
            <a:ext cx="442031" cy="46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32" tIns="32516" rIns="65032" bIns="32516" anchor="ctr" anchorCtr="1">
            <a:no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400" b="1">
                <a:solidFill>
                  <a:srgbClr val="00B0F0"/>
                </a:solidFill>
                <a:latin typeface="幼圆" panose="02010509060101010101" pitchFamily="49" charset="-122"/>
                <a:ea typeface="幼圆" panose="02010509060101010101" pitchFamily="49" charset="-122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9pPr>
          </a:lstStyle>
          <a:p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charset="-122"/>
                <a:sym typeface="Arial" panose="020B0604020202020204" pitchFamily="34" charset="0"/>
              </a:rPr>
              <a:t>02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34" name="MH_Number_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flipH="1">
            <a:off x="4777688" y="3684027"/>
            <a:ext cx="442031" cy="46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32" tIns="32516" rIns="65032" bIns="32516" anchor="ctr" anchorCtr="1">
            <a:no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800" b="1">
                <a:solidFill>
                  <a:srgbClr val="00B0F0"/>
                </a:solidFill>
                <a:latin typeface="幼圆" panose="02010509060101010101" pitchFamily="49" charset="-122"/>
                <a:ea typeface="幼圆" panose="02010509060101010101" pitchFamily="49" charset="-122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9pPr>
          </a:lstStyle>
          <a:p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charset="-122"/>
                <a:sym typeface="Arial" panose="020B0604020202020204" pitchFamily="34" charset="0"/>
              </a:rPr>
              <a:t>04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51" name="MH_Others_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63783" y="693667"/>
            <a:ext cx="1524446" cy="43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charset="-122"/>
                <a:sym typeface="Arial" panose="020B0604020202020204" pitchFamily="34" charset="0"/>
              </a:rPr>
              <a:t>CONTENTS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41" name="MH_Entry_4"/>
          <p:cNvSpPr/>
          <p:nvPr>
            <p:custDataLst>
              <p:tags r:id="rId12"/>
            </p:custDataLst>
          </p:nvPr>
        </p:nvSpPr>
        <p:spPr>
          <a:xfrm flipH="1">
            <a:off x="5219719" y="3684026"/>
            <a:ext cx="1856312" cy="4657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 err="1">
                <a:solidFill>
                  <a:srgbClr val="FFFFFF"/>
                </a:solidFill>
                <a:latin typeface="+mj-lt"/>
                <a:ea typeface="Microsoft YaHei" charset="-122"/>
                <a:sym typeface="Arial" panose="020B0604020202020204" pitchFamily="34" charset="0"/>
              </a:rPr>
              <a:t>Rhythm 3</a:t>
            </a:r>
            <a:endParaRPr lang="en-US" sz="1400" b="1" dirty="0">
              <a:solidFill>
                <a:srgbClr val="FFFFFF"/>
              </a:solidFill>
              <a:latin typeface="+mj-lt"/>
              <a:ea typeface="Microsoft YaHei" charset="-122"/>
              <a:sym typeface="Arial" panose="020B0604020202020204" pitchFamily="34" charset="0"/>
            </a:endParaRPr>
          </a:p>
        </p:txBody>
      </p:sp>
    </p:spTree>
    <p:custDataLst>
      <p:tags r:id="rId13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078" grpId="0"/>
      <p:bldP spid="18" grpId="0" bldLvl="0" animBg="1"/>
      <p:bldP spid="19" grpId="0"/>
      <p:bldP spid="30" grpId="0" bldLvl="0" animBg="1"/>
      <p:bldP spid="31" grpId="0"/>
      <p:bldP spid="34" grpId="0"/>
      <p:bldP spid="51" grpId="0"/>
      <p:bldP spid="41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Google Shape;195;p25"/>
          <p:cNvSpPr/>
          <p:nvPr/>
        </p:nvSpPr>
        <p:spPr>
          <a:xfrm>
            <a:off x="3190240" y="886460"/>
            <a:ext cx="3082925" cy="90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D harmonic minor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162685" y="3365500"/>
            <a:ext cx="755523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descending scale of D harmonic minor uses the same notes as the 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ascending minor scale. Don’t forget that the B flat is in the key signature. 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3" name="Picture 2" descr="Minor_keys-2-0-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00" y="1681480"/>
            <a:ext cx="7559040" cy="125984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Google Shape;195;p25"/>
          <p:cNvSpPr/>
          <p:nvPr/>
        </p:nvSpPr>
        <p:spPr>
          <a:xfrm>
            <a:off x="3190240" y="886460"/>
            <a:ext cx="3082925" cy="90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D harmonic minor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512570" y="3063875"/>
            <a:ext cx="424751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example above uses a key signature.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506855" y="3576955"/>
            <a:ext cx="723646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Do you notice that the B flat accidental is not used here?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513205" y="4065905"/>
            <a:ext cx="72364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key signature takes care of the B flat, but not the C sharp that 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is raised as the 7th degree of the minor scale.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3" name="Picture 2" descr="Minor_keys-2-0-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1865" y="1468120"/>
            <a:ext cx="7559040" cy="168656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5" grpId="0"/>
      <p:bldP spid="5" grpId="1"/>
      <p:bldP spid="6" grpId="0"/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Google Shape;195;p25"/>
          <p:cNvSpPr/>
          <p:nvPr/>
        </p:nvSpPr>
        <p:spPr>
          <a:xfrm>
            <a:off x="2226310" y="947420"/>
            <a:ext cx="4373245" cy="90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Intervals in A harmonic minor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3843655" y="2606675"/>
            <a:ext cx="52387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4th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3" name="Picture 2" descr="Minor_keys-3-00-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3585" y="1854200"/>
            <a:ext cx="7559040" cy="117856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386330" y="2606675"/>
            <a:ext cx="52387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4th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843655" y="2606675"/>
            <a:ext cx="52451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6th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300980" y="2606675"/>
            <a:ext cx="57721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2nd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033895" y="2606675"/>
            <a:ext cx="50990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7th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171575" y="3401695"/>
            <a:ext cx="723646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Write in the missing degrees of the scale of A harmonic minor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0" grpId="0"/>
      <p:bldP spid="1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Minor_keys-3-00-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7085" y="1810385"/>
            <a:ext cx="7559040" cy="128016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3843655" y="2606675"/>
            <a:ext cx="52451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6th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386330" y="2606675"/>
            <a:ext cx="52387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4th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300980" y="2606675"/>
            <a:ext cx="57721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2nd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033895" y="2606675"/>
            <a:ext cx="50990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7th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171575" y="3401695"/>
            <a:ext cx="723646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Remember to sharpen the 7th degree of the harmonic minor scale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6" name="Google Shape;195;p25"/>
          <p:cNvSpPr/>
          <p:nvPr/>
        </p:nvSpPr>
        <p:spPr>
          <a:xfrm>
            <a:off x="2226310" y="947420"/>
            <a:ext cx="4373245" cy="90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Intervals in A harmonic minor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5" grpId="0"/>
      <p:bldP spid="5" grpId="1"/>
      <p:bldP spid="7" grpId="0"/>
      <p:bldP spid="7" grpId="1"/>
      <p:bldP spid="8" grpId="0"/>
      <p:bldP spid="8" grpId="1"/>
      <p:bldP spid="10" grpId="0"/>
      <p:bldP spid="1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Google Shape;195;p25"/>
          <p:cNvSpPr/>
          <p:nvPr/>
        </p:nvSpPr>
        <p:spPr>
          <a:xfrm>
            <a:off x="1259205" y="947420"/>
            <a:ext cx="7092315" cy="90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Semitones and tones in the harmonic minor scale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171575" y="3136265"/>
            <a:ext cx="723646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semitones in the harmonic minor scale are between the:</a:t>
            </a:r>
            <a:b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</a:b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2nd and 3rd degree, 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5th and 6th degree, 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7th and 8th degree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3" name="Picture 2" descr="Minor_keys-1-0-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480" y="1556385"/>
            <a:ext cx="7559040" cy="1727200"/>
          </a:xfrm>
          <a:prstGeom prst="rect">
            <a:avLst/>
          </a:prstGeom>
        </p:spPr>
      </p:pic>
      <p:sp>
        <p:nvSpPr>
          <p:cNvPr id="6" name="Left Bracket 5"/>
          <p:cNvSpPr/>
          <p:nvPr/>
        </p:nvSpPr>
        <p:spPr>
          <a:xfrm rot="5400000">
            <a:off x="2963545" y="1738630"/>
            <a:ext cx="219075" cy="974090"/>
          </a:xfrm>
          <a:prstGeom prst="leftBracket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Left Bracket 10"/>
          <p:cNvSpPr/>
          <p:nvPr/>
        </p:nvSpPr>
        <p:spPr>
          <a:xfrm rot="5400000">
            <a:off x="5160645" y="1663065"/>
            <a:ext cx="219075" cy="974090"/>
          </a:xfrm>
          <a:prstGeom prst="leftBracket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Left Bracket 11"/>
          <p:cNvSpPr/>
          <p:nvPr/>
        </p:nvSpPr>
        <p:spPr>
          <a:xfrm rot="5400000">
            <a:off x="6617335" y="1614805"/>
            <a:ext cx="219075" cy="974090"/>
          </a:xfrm>
          <a:prstGeom prst="leftBracket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Minor_keys-1-0-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8995" y="1982470"/>
            <a:ext cx="7559040" cy="1341120"/>
          </a:xfrm>
          <a:prstGeom prst="rect">
            <a:avLst/>
          </a:prstGeom>
        </p:spPr>
      </p:pic>
      <p:sp>
        <p:nvSpPr>
          <p:cNvPr id="2" name="Google Shape;195;p25"/>
          <p:cNvSpPr/>
          <p:nvPr/>
        </p:nvSpPr>
        <p:spPr>
          <a:xfrm>
            <a:off x="2978150" y="947420"/>
            <a:ext cx="3609340" cy="90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Semitones and tones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171575" y="3401695"/>
            <a:ext cx="723646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semitones remain at the same degrees even when the scale is descending. Only remember to count degrees from the lowest to the highest note.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6" name="Left Bracket 5"/>
          <p:cNvSpPr/>
          <p:nvPr/>
        </p:nvSpPr>
        <p:spPr>
          <a:xfrm rot="5400000">
            <a:off x="2296795" y="1663065"/>
            <a:ext cx="219075" cy="974090"/>
          </a:xfrm>
          <a:prstGeom prst="leftBracket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Left Bracket 10"/>
          <p:cNvSpPr/>
          <p:nvPr/>
        </p:nvSpPr>
        <p:spPr>
          <a:xfrm rot="5400000">
            <a:off x="3780790" y="1737995"/>
            <a:ext cx="219075" cy="974090"/>
          </a:xfrm>
          <a:prstGeom prst="leftBracket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Left Bracket 11"/>
          <p:cNvSpPr/>
          <p:nvPr/>
        </p:nvSpPr>
        <p:spPr>
          <a:xfrm rot="5400000">
            <a:off x="5990590" y="1882140"/>
            <a:ext cx="219075" cy="974090"/>
          </a:xfrm>
          <a:prstGeom prst="leftBracket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Google Shape;195;p25"/>
          <p:cNvSpPr/>
          <p:nvPr/>
        </p:nvSpPr>
        <p:spPr>
          <a:xfrm>
            <a:off x="1372870" y="1223645"/>
            <a:ext cx="6544310" cy="90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What is the key of the melody below?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3584575" y="3733800"/>
            <a:ext cx="21005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Key is A Major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4" name="Picture 3" descr="Minor_keys-4-0-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480" y="2331720"/>
            <a:ext cx="7559040" cy="140208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Google Shape;195;p25"/>
          <p:cNvSpPr/>
          <p:nvPr/>
        </p:nvSpPr>
        <p:spPr>
          <a:xfrm>
            <a:off x="1372870" y="1223645"/>
            <a:ext cx="6544310" cy="90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What is the key of the melody below?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3584575" y="3733800"/>
            <a:ext cx="211645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Key is E Minor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3" name="Picture 2" descr="Minor_keys-4-0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9610" y="2130425"/>
            <a:ext cx="7559040" cy="144272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Google Shape;195;p25"/>
          <p:cNvSpPr/>
          <p:nvPr/>
        </p:nvSpPr>
        <p:spPr>
          <a:xfrm>
            <a:off x="1372870" y="1223645"/>
            <a:ext cx="6544310" cy="90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What is the key of the melody below?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2865755" y="3771265"/>
            <a:ext cx="254444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Key is A flat  Major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4" name="Picture 3" descr="Minor_keys-3-00-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140" y="2130425"/>
            <a:ext cx="7559040" cy="128016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Google Shape;195;p25"/>
          <p:cNvSpPr/>
          <p:nvPr/>
        </p:nvSpPr>
        <p:spPr>
          <a:xfrm>
            <a:off x="1372870" y="1223645"/>
            <a:ext cx="6544310" cy="90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What is the key of the melody below?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2865755" y="3771265"/>
            <a:ext cx="212788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Key is D minor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3" name="Picture 2" descr="Minor_keys-3-00-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415" y="2130425"/>
            <a:ext cx="7559040" cy="138176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2092474" y="2000079"/>
            <a:ext cx="1856312" cy="4657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tr-TR" sz="1400" b="1" dirty="0" err="1">
                <a:solidFill>
                  <a:srgbClr val="FFFFFF"/>
                </a:solidFill>
                <a:latin typeface="+mj-lt"/>
                <a:ea typeface="Microsoft YaHei" charset="-122"/>
                <a:sym typeface="Arial" panose="020B0604020202020204" pitchFamily="34" charset="0"/>
              </a:rPr>
              <a:t>Keys &amp; Scales 1</a:t>
            </a:r>
            <a:endParaRPr lang="en-US" altLang="tr-TR" sz="1400" b="1" dirty="0" err="1">
              <a:solidFill>
                <a:srgbClr val="FFFFFF"/>
              </a:solidFill>
              <a:latin typeface="+mj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3078" name="MH_Number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48787" y="2000080"/>
            <a:ext cx="442031" cy="46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32" tIns="32516" rIns="65032" bIns="32516" anchor="ctr" anchorCtr="1">
            <a:no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400" b="1">
                <a:solidFill>
                  <a:srgbClr val="00B0F0"/>
                </a:solidFill>
                <a:latin typeface="幼圆" panose="02010509060101010101" pitchFamily="49" charset="-122"/>
                <a:ea typeface="幼圆" panose="02010509060101010101" pitchFamily="49" charset="-122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9pPr>
          </a:lstStyle>
          <a:p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charset="-122"/>
                <a:sym typeface="Arial" panose="020B0604020202020204" pitchFamily="34" charset="0"/>
              </a:rPr>
              <a:t>05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Microsoft YaHei" charset="-122"/>
              <a:sym typeface="Arial" panose="020B0604020202020204" pitchFamily="34" charset="0"/>
            </a:endParaRPr>
          </a:p>
        </p:txBody>
      </p:sp>
      <p:grpSp>
        <p:nvGrpSpPr>
          <p:cNvPr id="2" name="MH_Others_1"/>
          <p:cNvGrpSpPr/>
          <p:nvPr>
            <p:custDataLst>
              <p:tags r:id="rId3"/>
            </p:custDataLst>
          </p:nvPr>
        </p:nvGrpSpPr>
        <p:grpSpPr>
          <a:xfrm>
            <a:off x="4437977" y="938503"/>
            <a:ext cx="295054" cy="4132275"/>
            <a:chOff x="4349750" y="1062266"/>
            <a:chExt cx="393426" cy="5508000"/>
          </a:xfrm>
        </p:grpSpPr>
        <p:pic>
          <p:nvPicPr>
            <p:cNvPr id="3083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349750" y="1062266"/>
              <a:ext cx="81701" cy="550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679350" y="1815142"/>
              <a:ext cx="63826" cy="4556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MH_Entry_3"/>
          <p:cNvSpPr/>
          <p:nvPr>
            <p:custDataLst>
              <p:tags r:id="rId6"/>
            </p:custDataLst>
          </p:nvPr>
        </p:nvSpPr>
        <p:spPr>
          <a:xfrm>
            <a:off x="2092474" y="3122709"/>
            <a:ext cx="1856312" cy="4657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b="1" dirty="0">
                <a:solidFill>
                  <a:srgbClr val="FFFFFF"/>
                </a:solidFill>
                <a:latin typeface="+mj-lt"/>
                <a:ea typeface="Microsoft YaHei" charset="-122"/>
                <a:sym typeface="Arial" panose="020B0604020202020204" pitchFamily="34" charset="0"/>
              </a:rPr>
              <a:t>Intervals</a:t>
            </a:r>
            <a:endParaRPr lang="en-US" altLang="zh-CN" sz="1400" b="1" dirty="0">
              <a:solidFill>
                <a:srgbClr val="FFFFFF"/>
              </a:solidFill>
              <a:latin typeface="+mj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19" name="MH_Number_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48787" y="3122711"/>
            <a:ext cx="442031" cy="46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32" tIns="32516" rIns="65032" bIns="32516" anchor="ctr" anchorCtr="1">
            <a:no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400" b="1">
                <a:solidFill>
                  <a:srgbClr val="00B0F0"/>
                </a:solidFill>
                <a:latin typeface="幼圆" panose="02010509060101010101" pitchFamily="49" charset="-122"/>
                <a:ea typeface="幼圆" panose="02010509060101010101" pitchFamily="49" charset="-122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9pPr>
          </a:lstStyle>
          <a:p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charset="-122"/>
                <a:sym typeface="Arial" panose="020B0604020202020204" pitchFamily="34" charset="0"/>
              </a:rPr>
              <a:t>07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30" name="MH_Entry_2"/>
          <p:cNvSpPr/>
          <p:nvPr>
            <p:custDataLst>
              <p:tags r:id="rId8"/>
            </p:custDataLst>
          </p:nvPr>
        </p:nvSpPr>
        <p:spPr>
          <a:xfrm flipH="1">
            <a:off x="5219719" y="2561394"/>
            <a:ext cx="1856312" cy="465769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tr-TR" sz="1400" b="1" dirty="0" err="1">
                <a:solidFill>
                  <a:srgbClr val="FFFFFF"/>
                </a:solidFill>
                <a:latin typeface="+mj-lt"/>
                <a:ea typeface="Microsoft YaHei" charset="-122"/>
                <a:sym typeface="Arial" panose="020B0604020202020204" pitchFamily="34" charset="0"/>
              </a:rPr>
              <a:t>Keys &amp; Scales 2</a:t>
            </a:r>
            <a:endParaRPr lang="en-US" altLang="tr-TR" sz="1400" b="1" dirty="0" err="1">
              <a:solidFill>
                <a:srgbClr val="FFFFFF"/>
              </a:solidFill>
              <a:latin typeface="+mj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31" name="MH_Number_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flipH="1">
            <a:off x="4777688" y="2561394"/>
            <a:ext cx="442031" cy="46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32" tIns="32516" rIns="65032" bIns="32516" anchor="ctr" anchorCtr="1">
            <a:no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400" b="1">
                <a:solidFill>
                  <a:srgbClr val="00B0F0"/>
                </a:solidFill>
                <a:latin typeface="幼圆" panose="02010509060101010101" pitchFamily="49" charset="-122"/>
                <a:ea typeface="幼圆" panose="02010509060101010101" pitchFamily="49" charset="-122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9pPr>
          </a:lstStyle>
          <a:p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charset="-122"/>
                <a:sym typeface="Arial" panose="020B0604020202020204" pitchFamily="34" charset="0"/>
              </a:rPr>
              <a:t>06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34" name="MH_Number_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flipH="1">
            <a:off x="4736465" y="3684270"/>
            <a:ext cx="483235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32" tIns="32516" rIns="65032" bIns="32516" anchor="ctr" anchorCtr="1">
            <a:no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800" b="1">
                <a:solidFill>
                  <a:srgbClr val="00B0F0"/>
                </a:solidFill>
                <a:latin typeface="幼圆" panose="02010509060101010101" pitchFamily="49" charset="-122"/>
                <a:ea typeface="幼圆" panose="02010509060101010101" pitchFamily="49" charset="-122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9pPr>
          </a:lstStyle>
          <a:p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charset="-122"/>
                <a:sym typeface="Arial" panose="020B0604020202020204" pitchFamily="34" charset="0"/>
              </a:rPr>
              <a:t>08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51" name="MH_Others_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63783" y="693667"/>
            <a:ext cx="1524446" cy="43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charset="-122"/>
                <a:sym typeface="Arial" panose="020B0604020202020204" pitchFamily="34" charset="0"/>
              </a:rPr>
              <a:t>CONTENTS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41" name="MH_Entry_4"/>
          <p:cNvSpPr/>
          <p:nvPr>
            <p:custDataLst>
              <p:tags r:id="rId12"/>
            </p:custDataLst>
          </p:nvPr>
        </p:nvSpPr>
        <p:spPr>
          <a:xfrm flipH="1">
            <a:off x="5219719" y="3684026"/>
            <a:ext cx="1856312" cy="4657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FFFFFF"/>
                </a:solidFill>
                <a:latin typeface="+mj-lt"/>
                <a:ea typeface="Microsoft YaHei" charset="-122"/>
                <a:sym typeface="Arial" panose="020B0604020202020204" pitchFamily="34" charset="0"/>
              </a:rPr>
              <a:t>Tonic Triads</a:t>
            </a:r>
            <a:endParaRPr lang="en-US" sz="1400" b="1" dirty="0">
              <a:solidFill>
                <a:srgbClr val="FFFFFF"/>
              </a:solidFill>
              <a:latin typeface="+mj-lt"/>
              <a:ea typeface="Microsoft YaHei" charset="-122"/>
              <a:sym typeface="Arial" panose="020B0604020202020204" pitchFamily="34" charset="0"/>
            </a:endParaRPr>
          </a:p>
        </p:txBody>
      </p:sp>
    </p:spTree>
    <p:custDataLst>
      <p:tags r:id="rId13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078" grpId="0"/>
      <p:bldP spid="18" grpId="0" bldLvl="0" animBg="1"/>
      <p:bldP spid="19" grpId="0"/>
      <p:bldP spid="30" grpId="0" bldLvl="0" animBg="1"/>
      <p:bldP spid="31" grpId="0"/>
      <p:bldP spid="34" grpId="0"/>
      <p:bldP spid="51" grpId="0"/>
      <p:bldP spid="41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Google Shape;195;p25"/>
          <p:cNvSpPr/>
          <p:nvPr/>
        </p:nvSpPr>
        <p:spPr>
          <a:xfrm>
            <a:off x="1372870" y="1223645"/>
            <a:ext cx="6544310" cy="90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What is the key of the melody below?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2865755" y="3771265"/>
            <a:ext cx="248920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Key is A flat Major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4" name="Picture 3" descr="Minor_keys-3-00-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010" y="2331085"/>
            <a:ext cx="7559040" cy="123952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Google Shape;195;p25"/>
          <p:cNvSpPr/>
          <p:nvPr/>
        </p:nvSpPr>
        <p:spPr>
          <a:xfrm>
            <a:off x="1372870" y="757555"/>
            <a:ext cx="6544310" cy="290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Remember:</a:t>
            </a:r>
            <a:b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</a:b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</a:t>
            </a:r>
            <a:r>
              <a:rPr lang="en-US" altLang="tr-TR" sz="24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semitones </a:t>
            </a: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in harmonic minor scale are found between the </a:t>
            </a:r>
            <a:r>
              <a:rPr lang="en-US" altLang="tr-TR" sz="24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2nd</a:t>
            </a:r>
            <a:r>
              <a:rPr lang="en-US" altLang="tr-TR" sz="24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 and 3rd degree, the 5th and the 6th degree, </a:t>
            </a: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and between the </a:t>
            </a:r>
            <a:r>
              <a:rPr lang="en-US" altLang="tr-TR" sz="24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7th and 8th degree</a:t>
            </a: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.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3" name="Google Shape;195;p25"/>
          <p:cNvSpPr/>
          <p:nvPr/>
        </p:nvSpPr>
        <p:spPr>
          <a:xfrm>
            <a:off x="1372870" y="3476625"/>
            <a:ext cx="7047865" cy="166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Square brackets will be used in the next slides to show where semitones are found in the scales.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42"/>
          <p:cNvSpPr/>
          <p:nvPr/>
        </p:nvSpPr>
        <p:spPr>
          <a:xfrm>
            <a:off x="324163" y="2530592"/>
            <a:ext cx="8496944" cy="117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25" tIns="32500" rIns="65025" bIns="325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200"/>
              <a:buFont typeface="Arial" panose="020B0604020202020204"/>
              <a:buNone/>
            </a:pPr>
            <a:r>
              <a:rPr lang="tr-TR" sz="7200">
                <a:solidFill>
                  <a:srgbClr val="3F3F3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Thank you, Friends</a:t>
            </a:r>
            <a:endParaRPr sz="7200">
              <a:solidFill>
                <a:srgbClr val="3F3F3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3034030" y="4196080"/>
            <a:ext cx="3077845" cy="248920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5032" tIns="32516" rIns="65032" bIns="325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tr-TR" sz="12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Quiz: </a:t>
            </a:r>
            <a:r>
              <a:rPr lang="en-US" altLang="tr-TR" sz="12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hlinkClick r:id="rId1" action="ppaction://hlinkfile"/>
              </a:rPr>
              <a:t>www.chezamusicschool.co.ke/mtg2l4</a:t>
            </a:r>
            <a:endParaRPr lang="en-US" altLang="tr-TR" sz="12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0" name="Google Shape;100;p20" descr="/home/conserv/.projects/.cheza/public/config/cheza-logo-long-dark-62d95ed09819b.pngcheza-logo-long-dark-62d95ed09819b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35380" y="989330"/>
            <a:ext cx="6873240" cy="137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2092474" y="2000079"/>
            <a:ext cx="1856312" cy="4657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tr-TR" sz="1400" b="1" dirty="0" err="1">
                <a:solidFill>
                  <a:srgbClr val="FFFFFF"/>
                </a:solidFill>
                <a:latin typeface="+mj-lt"/>
                <a:ea typeface="Microsoft YaHei" charset="-122"/>
                <a:sym typeface="Arial" panose="020B0604020202020204" pitchFamily="34" charset="0"/>
              </a:rPr>
              <a:t>Terms and Signs</a:t>
            </a:r>
            <a:endParaRPr lang="en-US" altLang="tr-TR" sz="1400" b="1" dirty="0" err="1">
              <a:solidFill>
                <a:srgbClr val="FFFFFF"/>
              </a:solidFill>
              <a:latin typeface="+mj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3078" name="MH_Number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48787" y="2000080"/>
            <a:ext cx="442031" cy="46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32" tIns="32516" rIns="65032" bIns="32516" anchor="ctr" anchorCtr="1">
            <a:no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400" b="1">
                <a:solidFill>
                  <a:srgbClr val="00B0F0"/>
                </a:solidFill>
                <a:latin typeface="幼圆" panose="02010509060101010101" pitchFamily="49" charset="-122"/>
                <a:ea typeface="幼圆" panose="02010509060101010101" pitchFamily="49" charset="-122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9pPr>
          </a:lstStyle>
          <a:p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charset="-122"/>
                <a:sym typeface="Arial" panose="020B0604020202020204" pitchFamily="34" charset="0"/>
              </a:rPr>
              <a:t>09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Microsoft YaHei" charset="-122"/>
              <a:sym typeface="Arial" panose="020B0604020202020204" pitchFamily="34" charset="0"/>
            </a:endParaRPr>
          </a:p>
        </p:txBody>
      </p:sp>
      <p:grpSp>
        <p:nvGrpSpPr>
          <p:cNvPr id="2" name="MH_Others_1"/>
          <p:cNvGrpSpPr/>
          <p:nvPr>
            <p:custDataLst>
              <p:tags r:id="rId3"/>
            </p:custDataLst>
          </p:nvPr>
        </p:nvGrpSpPr>
        <p:grpSpPr>
          <a:xfrm>
            <a:off x="4437977" y="938503"/>
            <a:ext cx="295054" cy="4132275"/>
            <a:chOff x="4349750" y="1062266"/>
            <a:chExt cx="393426" cy="5508000"/>
          </a:xfrm>
        </p:grpSpPr>
        <p:pic>
          <p:nvPicPr>
            <p:cNvPr id="3083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349750" y="1062266"/>
              <a:ext cx="81701" cy="550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679350" y="1815142"/>
              <a:ext cx="63826" cy="4556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1" name="MH_Others_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63783" y="693667"/>
            <a:ext cx="1524446" cy="43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charset="-122"/>
                <a:sym typeface="Arial" panose="020B0604020202020204" pitchFamily="34" charset="0"/>
              </a:rPr>
              <a:t>CONTENTS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Microsoft YaHei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078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46"/>
          <p:cNvSpPr txBox="1"/>
          <p:nvPr/>
        </p:nvSpPr>
        <p:spPr>
          <a:xfrm>
            <a:off x="1694815" y="843915"/>
            <a:ext cx="5755005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en-US" altLang="tr-TR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charset="-122"/>
                <a:cs typeface="Times New Roman" panose="02020603050405020304" pitchFamily="18" charset="0"/>
              </a:rPr>
              <a:t>Terms &amp; Signs for the day:</a:t>
            </a:r>
            <a:endParaRPr lang="en-US" altLang="tr-TR" sz="2000" b="1" kern="0" dirty="0" err="1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Microsoft YaHei" charset="-122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646680" y="1680845"/>
            <a:ext cx="1692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Perform an octave higher</a:t>
            </a: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2654935" y="2959100"/>
            <a:ext cx="169227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Rest for the number of bars indicated</a:t>
            </a:r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6868160" y="1698625"/>
            <a:ext cx="16922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First-time bar (in a repeated section, play this bar the first time through)</a:t>
            </a:r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6868160" y="2958465"/>
            <a:ext cx="169227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Second-time bar (in a repeated section, play this bar the second time through)</a:t>
            </a:r>
            <a:endParaRPr lang="en-US"/>
          </a:p>
        </p:txBody>
      </p:sp>
      <p:pic>
        <p:nvPicPr>
          <p:cNvPr id="11" name="Picture 10" descr="Screenshot from 2022-11-09 19-07-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9460" y="1698625"/>
            <a:ext cx="1895475" cy="619125"/>
          </a:xfrm>
          <a:prstGeom prst="rect">
            <a:avLst/>
          </a:prstGeom>
        </p:spPr>
      </p:pic>
      <p:pic>
        <p:nvPicPr>
          <p:cNvPr id="12" name="Picture 11" descr="Screenshot from 2022-11-09 19-06-40"/>
          <p:cNvPicPr>
            <a:picLocks noChangeAspect="1"/>
          </p:cNvPicPr>
          <p:nvPr/>
        </p:nvPicPr>
        <p:blipFill>
          <a:blip r:embed="rId2"/>
          <a:srcRect t="-32114"/>
          <a:stretch>
            <a:fillRect/>
          </a:stretch>
        </p:blipFill>
        <p:spPr>
          <a:xfrm>
            <a:off x="4972685" y="3312160"/>
            <a:ext cx="1895475" cy="619125"/>
          </a:xfrm>
          <a:prstGeom prst="rect">
            <a:avLst/>
          </a:prstGeom>
        </p:spPr>
      </p:pic>
      <p:pic>
        <p:nvPicPr>
          <p:cNvPr id="13" name="Picture 12" descr="Screenshot from 2022-11-09 19-06-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685" y="2609850"/>
            <a:ext cx="1895475" cy="619125"/>
          </a:xfrm>
          <a:prstGeom prst="rect">
            <a:avLst/>
          </a:prstGeom>
        </p:spPr>
      </p:pic>
      <p:pic>
        <p:nvPicPr>
          <p:cNvPr id="14" name="Picture 13" descr="Screenshot from 2022-11-09 19-06-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840" y="1542415"/>
            <a:ext cx="1895475" cy="619125"/>
          </a:xfrm>
          <a:prstGeom prst="rect">
            <a:avLst/>
          </a:prstGeom>
        </p:spPr>
      </p:pic>
      <p:pic>
        <p:nvPicPr>
          <p:cNvPr id="15" name="Picture 14" descr="Screenshot from 2022-11-09 18-56-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30" y="2796540"/>
            <a:ext cx="1910080" cy="107569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/>
        </p:nvSpPr>
        <p:spPr>
          <a:xfrm>
            <a:off x="1918120" y="1780031"/>
            <a:ext cx="1064990" cy="9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5400" b="1" i="0" u="none" strike="noStrike" cap="none">
                <a:solidFill>
                  <a:srgbClr val="3F3F3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0</a:t>
            </a:r>
            <a:r>
              <a:rPr lang="en-US" altLang="tr-TR" sz="5400" b="1" i="0" u="none" strike="noStrike" cap="none">
                <a:solidFill>
                  <a:srgbClr val="3F3F3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6</a:t>
            </a:r>
            <a:endParaRPr lang="en-US" altLang="tr-TR" sz="5400" b="1" i="0" u="none" strike="noStrike" cap="none">
              <a:solidFill>
                <a:srgbClr val="3F3F3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cxnSp>
        <p:nvCxnSpPr>
          <p:cNvPr id="126" name="Google Shape;126;p22"/>
          <p:cNvCxnSpPr/>
          <p:nvPr/>
        </p:nvCxnSpPr>
        <p:spPr>
          <a:xfrm>
            <a:off x="1753279" y="2573068"/>
            <a:ext cx="1378561" cy="0"/>
          </a:xfrm>
          <a:prstGeom prst="straightConnector1">
            <a:avLst/>
          </a:prstGeom>
          <a:noFill/>
          <a:ln w="12700" cap="flat" cmpd="sng">
            <a:solidFill>
              <a:srgbClr val="3F3F3F">
                <a:alpha val="77647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22"/>
          <p:cNvSpPr txBox="1"/>
          <p:nvPr/>
        </p:nvSpPr>
        <p:spPr>
          <a:xfrm>
            <a:off x="1918121" y="2617808"/>
            <a:ext cx="1033700" cy="23852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100" b="1" i="0" u="none" strike="noStrike" cap="none">
                <a:solidFill>
                  <a:schemeClr val="lt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Grade 2</a:t>
            </a:r>
            <a:endParaRPr lang="en-US" altLang="tr-TR" sz="1100" b="1" i="0" u="none" strike="noStrike" cap="none">
              <a:solidFill>
                <a:schemeClr val="lt1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128" name="Google Shape;128;p22"/>
          <p:cNvSpPr txBox="1"/>
          <p:nvPr/>
        </p:nvSpPr>
        <p:spPr>
          <a:xfrm>
            <a:off x="3312795" y="2104390"/>
            <a:ext cx="2539365" cy="37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000" b="1" i="0" u="none" strike="noStrike" cap="none">
                <a:solidFill>
                  <a:srgbClr val="3F3F3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Keys and Scales 2</a:t>
            </a:r>
            <a:endParaRPr lang="en-US" altLang="tr-TR" sz="2000" b="1" i="0" u="none" strike="noStrike" cap="none">
              <a:solidFill>
                <a:srgbClr val="3F3F3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129" name="Google Shape;129;p22"/>
          <p:cNvSpPr/>
          <p:nvPr/>
        </p:nvSpPr>
        <p:spPr>
          <a:xfrm>
            <a:off x="3312795" y="2736850"/>
            <a:ext cx="4629150" cy="98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RELATIVE MAJORS AND MINORS</a:t>
            </a:r>
            <a:endParaRPr lang="en-US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MINOR SCALES</a:t>
            </a:r>
            <a:endParaRPr lang="en-US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MINOR SCALES WITH AND WITHOUT KEY SIGNATURES</a:t>
            </a:r>
            <a:endParaRPr lang="en-US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/>
          <p:nvPr/>
        </p:nvSpPr>
        <p:spPr>
          <a:xfrm>
            <a:off x="2938145" y="769620"/>
            <a:ext cx="3385185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3F3F3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Relative majors and minors</a:t>
            </a:r>
            <a:endParaRPr lang="en-US" altLang="tr-TR" sz="1800">
              <a:solidFill>
                <a:srgbClr val="3F3F3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3" name="Google Shape;195;p25"/>
          <p:cNvSpPr/>
          <p:nvPr/>
        </p:nvSpPr>
        <p:spPr>
          <a:xfrm>
            <a:off x="1299845" y="1508760"/>
            <a:ext cx="6544310" cy="1795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For </a:t>
            </a:r>
            <a:r>
              <a:rPr lang="en-US" altLang="tr-TR" sz="18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every major key</a:t>
            </a: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, there’s a </a:t>
            </a:r>
            <a:r>
              <a:rPr lang="en-US" altLang="tr-TR" sz="18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relative minor key</a:t>
            </a: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 that </a:t>
            </a:r>
            <a:r>
              <a:rPr lang="en-US" altLang="tr-TR" sz="18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shares the </a:t>
            </a:r>
            <a:r>
              <a:rPr lang="en-US" altLang="tr-TR" sz="1800" b="1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same key signature</a:t>
            </a: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. Relative minor keys use many of the same notes as their relative major, but they </a:t>
            </a:r>
            <a:r>
              <a:rPr lang="en-US" altLang="tr-TR" sz="18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sound quite different</a:t>
            </a: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. 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" name="Google Shape;195;p25"/>
          <p:cNvSpPr/>
          <p:nvPr/>
        </p:nvSpPr>
        <p:spPr>
          <a:xfrm>
            <a:off x="1294130" y="3276600"/>
            <a:ext cx="6544310" cy="1081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</a:t>
            </a:r>
            <a:r>
              <a:rPr lang="en-US" altLang="tr-TR" sz="18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tonic (key note) of a relative minor key</a:t>
            </a: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 is the </a:t>
            </a:r>
            <a:r>
              <a:rPr lang="en-US" altLang="tr-TR" sz="1800" b="1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6th degree</a:t>
            </a: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 </a:t>
            </a:r>
            <a:r>
              <a:rPr lang="en-US" altLang="tr-TR" sz="18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of its relative major</a:t>
            </a: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/>
          <p:nvPr/>
        </p:nvSpPr>
        <p:spPr>
          <a:xfrm>
            <a:off x="3013075" y="693420"/>
            <a:ext cx="3004820" cy="918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C major and how to get its relative minor:</a:t>
            </a:r>
            <a:endParaRPr lang="en-US" altLang="tr-TR" sz="1800">
              <a:solidFill>
                <a:srgbClr val="3F3F3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4" name="Picture 3" descr="Minor_keys-1-0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480" y="1800860"/>
            <a:ext cx="7559040" cy="17272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/>
          <p:nvPr/>
        </p:nvSpPr>
        <p:spPr>
          <a:xfrm>
            <a:off x="3013075" y="693420"/>
            <a:ext cx="3004820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3F3F3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Minor keys in grade 2</a:t>
            </a:r>
            <a:endParaRPr lang="en-US" altLang="tr-TR" sz="1800">
              <a:solidFill>
                <a:srgbClr val="3F3F3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3" name="Google Shape;195;p25"/>
          <p:cNvSpPr/>
          <p:nvPr/>
        </p:nvSpPr>
        <p:spPr>
          <a:xfrm>
            <a:off x="1390015" y="3340100"/>
            <a:ext cx="666242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When you look at the key signatures above, you probably know the major keys that they represent. Each of the key signatures above, however represent a relative minor key.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4" name="Picture 3" descr="Minor_keys-1-0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5965" y="1175385"/>
            <a:ext cx="7559040" cy="1117600"/>
          </a:xfrm>
          <a:prstGeom prst="rect">
            <a:avLst/>
          </a:prstGeom>
        </p:spPr>
      </p:pic>
      <p:pic>
        <p:nvPicPr>
          <p:cNvPr id="5" name="Picture 4" descr="Minor_keys-1-0-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65" y="1952625"/>
            <a:ext cx="7559040" cy="123952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H" val="20160830110903"/>
  <p:tag name="MH_LIBRARY" val="CONTENTS"/>
  <p:tag name="MH_TYPE" val="ENTRY"/>
  <p:tag name="ID" val="545819"/>
  <p:tag name="MH_ORDER" val="1"/>
</p:tagLst>
</file>

<file path=ppt/tags/tag10.xml><?xml version="1.0" encoding="utf-8"?>
<p:tagLst xmlns:p="http://schemas.openxmlformats.org/presentationml/2006/main">
  <p:tag name="MH" val="20160830110903"/>
  <p:tag name="MH_LIBRARY" val="CONTENTS"/>
  <p:tag name="MH_TYPE" val="ENTRY"/>
  <p:tag name="ID" val="545819"/>
  <p:tag name="MH_ORDER" val="4"/>
</p:tagLst>
</file>

<file path=ppt/tags/tag11.xml><?xml version="1.0" encoding="utf-8"?>
<p:tagLst xmlns:p="http://schemas.openxmlformats.org/presentationml/2006/main">
  <p:tag name="MH" val="20160830110903"/>
  <p:tag name="MH_LIBRARY" val="CONTENTS"/>
  <p:tag name="MH_AUTOCOLOR" val="TRUE"/>
  <p:tag name="MH_TYPE" val="CONTENTS"/>
  <p:tag name="ID" val="545819"/>
</p:tagLst>
</file>

<file path=ppt/tags/tag12.xml><?xml version="1.0" encoding="utf-8"?>
<p:tagLst xmlns:p="http://schemas.openxmlformats.org/presentationml/2006/main">
  <p:tag name="MH" val="20160830110903"/>
  <p:tag name="MH_LIBRARY" val="CONTENTS"/>
  <p:tag name="MH_TYPE" val="ENTRY"/>
  <p:tag name="ID" val="545819"/>
  <p:tag name="MH_ORDER" val="1"/>
</p:tagLst>
</file>

<file path=ppt/tags/tag13.xml><?xml version="1.0" encoding="utf-8"?>
<p:tagLst xmlns:p="http://schemas.openxmlformats.org/presentationml/2006/main">
  <p:tag name="MH" val="20160830110903"/>
  <p:tag name="MH_LIBRARY" val="CONTENTS"/>
  <p:tag name="MH_TYPE" val="NUMBER"/>
  <p:tag name="ID" val="545819"/>
  <p:tag name="MH_ORDER" val="1"/>
</p:tagLst>
</file>

<file path=ppt/tags/tag14.xml><?xml version="1.0" encoding="utf-8"?>
<p:tagLst xmlns:p="http://schemas.openxmlformats.org/presentationml/2006/main">
  <p:tag name="MH" val="20160830110903"/>
  <p:tag name="MH_LIBRARY" val="CONTENTS"/>
  <p:tag name="MH_TYPE" val="OTHERS"/>
  <p:tag name="ID" val="545819"/>
</p:tagLst>
</file>

<file path=ppt/tags/tag15.xml><?xml version="1.0" encoding="utf-8"?>
<p:tagLst xmlns:p="http://schemas.openxmlformats.org/presentationml/2006/main">
  <p:tag name="MH" val="20160830110903"/>
  <p:tag name="MH_LIBRARY" val="CONTENTS"/>
  <p:tag name="MH_TYPE" val="ENTRY"/>
  <p:tag name="ID" val="545819"/>
  <p:tag name="MH_ORDER" val="3"/>
</p:tagLst>
</file>

<file path=ppt/tags/tag16.xml><?xml version="1.0" encoding="utf-8"?>
<p:tagLst xmlns:p="http://schemas.openxmlformats.org/presentationml/2006/main">
  <p:tag name="MH" val="20160830110903"/>
  <p:tag name="MH_LIBRARY" val="CONTENTS"/>
  <p:tag name="MH_TYPE" val="NUMBER"/>
  <p:tag name="ID" val="545819"/>
  <p:tag name="MH_ORDER" val="3"/>
</p:tagLst>
</file>

<file path=ppt/tags/tag17.xml><?xml version="1.0" encoding="utf-8"?>
<p:tagLst xmlns:p="http://schemas.openxmlformats.org/presentationml/2006/main">
  <p:tag name="MH" val="20160830110903"/>
  <p:tag name="MH_LIBRARY" val="CONTENTS"/>
  <p:tag name="MH_TYPE" val="ENTRY"/>
  <p:tag name="ID" val="545819"/>
  <p:tag name="MH_ORDER" val="2"/>
</p:tagLst>
</file>

<file path=ppt/tags/tag18.xml><?xml version="1.0" encoding="utf-8"?>
<p:tagLst xmlns:p="http://schemas.openxmlformats.org/presentationml/2006/main">
  <p:tag name="MH" val="20160830110903"/>
  <p:tag name="MH_LIBRARY" val="CONTENTS"/>
  <p:tag name="MH_TYPE" val="NUMBER"/>
  <p:tag name="ID" val="545819"/>
  <p:tag name="MH_ORDER" val="2"/>
</p:tagLst>
</file>

<file path=ppt/tags/tag19.xml><?xml version="1.0" encoding="utf-8"?>
<p:tagLst xmlns:p="http://schemas.openxmlformats.org/presentationml/2006/main">
  <p:tag name="MH" val="20160830110903"/>
  <p:tag name="MH_LIBRARY" val="CONTENTS"/>
  <p:tag name="MH_TYPE" val="NUMBER"/>
  <p:tag name="ID" val="545819"/>
  <p:tag name="MH_ORDER" val="4"/>
</p:tagLst>
</file>

<file path=ppt/tags/tag2.xml><?xml version="1.0" encoding="utf-8"?>
<p:tagLst xmlns:p="http://schemas.openxmlformats.org/presentationml/2006/main">
  <p:tag name="MH" val="20160830110903"/>
  <p:tag name="MH_LIBRARY" val="CONTENTS"/>
  <p:tag name="MH_TYPE" val="NUMBER"/>
  <p:tag name="ID" val="545819"/>
  <p:tag name="MH_ORDER" val="1"/>
</p:tagLst>
</file>

<file path=ppt/tags/tag20.xml><?xml version="1.0" encoding="utf-8"?>
<p:tagLst xmlns:p="http://schemas.openxmlformats.org/presentationml/2006/main">
  <p:tag name="MH" val="20160830110903"/>
  <p:tag name="MH_LIBRARY" val="CONTENTS"/>
  <p:tag name="MH_TYPE" val="OTHERS"/>
  <p:tag name="ID" val="545819"/>
</p:tagLst>
</file>

<file path=ppt/tags/tag21.xml><?xml version="1.0" encoding="utf-8"?>
<p:tagLst xmlns:p="http://schemas.openxmlformats.org/presentationml/2006/main">
  <p:tag name="MH" val="20160830110903"/>
  <p:tag name="MH_LIBRARY" val="CONTENTS"/>
  <p:tag name="MH_TYPE" val="ENTRY"/>
  <p:tag name="ID" val="545819"/>
  <p:tag name="MH_ORDER" val="4"/>
</p:tagLst>
</file>

<file path=ppt/tags/tag22.xml><?xml version="1.0" encoding="utf-8"?>
<p:tagLst xmlns:p="http://schemas.openxmlformats.org/presentationml/2006/main">
  <p:tag name="MH" val="20160830110903"/>
  <p:tag name="MH_LIBRARY" val="CONTENTS"/>
  <p:tag name="MH_AUTOCOLOR" val="TRUE"/>
  <p:tag name="MH_TYPE" val="CONTENTS"/>
  <p:tag name="ID" val="545819"/>
</p:tagLst>
</file>

<file path=ppt/tags/tag23.xml><?xml version="1.0" encoding="utf-8"?>
<p:tagLst xmlns:p="http://schemas.openxmlformats.org/presentationml/2006/main">
  <p:tag name="MH" val="20160830110903"/>
  <p:tag name="MH_LIBRARY" val="CONTENTS"/>
  <p:tag name="MH_TYPE" val="ENTRY"/>
  <p:tag name="ID" val="545819"/>
  <p:tag name="MH_ORDER" val="1"/>
</p:tagLst>
</file>

<file path=ppt/tags/tag24.xml><?xml version="1.0" encoding="utf-8"?>
<p:tagLst xmlns:p="http://schemas.openxmlformats.org/presentationml/2006/main">
  <p:tag name="MH" val="20160830110903"/>
  <p:tag name="MH_LIBRARY" val="CONTENTS"/>
  <p:tag name="MH_TYPE" val="NUMBER"/>
  <p:tag name="ID" val="545819"/>
  <p:tag name="MH_ORDER" val="1"/>
</p:tagLst>
</file>

<file path=ppt/tags/tag25.xml><?xml version="1.0" encoding="utf-8"?>
<p:tagLst xmlns:p="http://schemas.openxmlformats.org/presentationml/2006/main">
  <p:tag name="MH" val="20160830110903"/>
  <p:tag name="MH_LIBRARY" val="CONTENTS"/>
  <p:tag name="MH_TYPE" val="OTHERS"/>
  <p:tag name="ID" val="545819"/>
</p:tagLst>
</file>

<file path=ppt/tags/tag26.xml><?xml version="1.0" encoding="utf-8"?>
<p:tagLst xmlns:p="http://schemas.openxmlformats.org/presentationml/2006/main">
  <p:tag name="MH" val="20160830110903"/>
  <p:tag name="MH_LIBRARY" val="CONTENTS"/>
  <p:tag name="MH_TYPE" val="OTHERS"/>
  <p:tag name="ID" val="545819"/>
</p:tagLst>
</file>

<file path=ppt/tags/tag27.xml><?xml version="1.0" encoding="utf-8"?>
<p:tagLst xmlns:p="http://schemas.openxmlformats.org/presentationml/2006/main">
  <p:tag name="MH" val="20160830110903"/>
  <p:tag name="MH_LIBRARY" val="CONTENTS"/>
  <p:tag name="MH_AUTOCOLOR" val="TRUE"/>
  <p:tag name="MH_TYPE" val="CONTENTS"/>
  <p:tag name="ID" val="545819"/>
</p:tagLst>
</file>

<file path=ppt/tags/tag3.xml><?xml version="1.0" encoding="utf-8"?>
<p:tagLst xmlns:p="http://schemas.openxmlformats.org/presentationml/2006/main">
  <p:tag name="MH" val="20160830110903"/>
  <p:tag name="MH_LIBRARY" val="CONTENTS"/>
  <p:tag name="MH_TYPE" val="OTHERS"/>
  <p:tag name="ID" val="545819"/>
</p:tagLst>
</file>

<file path=ppt/tags/tag4.xml><?xml version="1.0" encoding="utf-8"?>
<p:tagLst xmlns:p="http://schemas.openxmlformats.org/presentationml/2006/main">
  <p:tag name="MH" val="20160830110903"/>
  <p:tag name="MH_LIBRARY" val="CONTENTS"/>
  <p:tag name="MH_TYPE" val="ENTRY"/>
  <p:tag name="ID" val="545819"/>
  <p:tag name="MH_ORDER" val="3"/>
</p:tagLst>
</file>

<file path=ppt/tags/tag5.xml><?xml version="1.0" encoding="utf-8"?>
<p:tagLst xmlns:p="http://schemas.openxmlformats.org/presentationml/2006/main">
  <p:tag name="MH" val="20160830110903"/>
  <p:tag name="MH_LIBRARY" val="CONTENTS"/>
  <p:tag name="MH_TYPE" val="NUMBER"/>
  <p:tag name="ID" val="545819"/>
  <p:tag name="MH_ORDER" val="3"/>
</p:tagLst>
</file>

<file path=ppt/tags/tag6.xml><?xml version="1.0" encoding="utf-8"?>
<p:tagLst xmlns:p="http://schemas.openxmlformats.org/presentationml/2006/main">
  <p:tag name="MH" val="20160830110903"/>
  <p:tag name="MH_LIBRARY" val="CONTENTS"/>
  <p:tag name="MH_TYPE" val="ENTRY"/>
  <p:tag name="ID" val="545819"/>
  <p:tag name="MH_ORDER" val="2"/>
</p:tagLst>
</file>

<file path=ppt/tags/tag7.xml><?xml version="1.0" encoding="utf-8"?>
<p:tagLst xmlns:p="http://schemas.openxmlformats.org/presentationml/2006/main">
  <p:tag name="MH" val="20160830110903"/>
  <p:tag name="MH_LIBRARY" val="CONTENTS"/>
  <p:tag name="MH_TYPE" val="NUMBER"/>
  <p:tag name="ID" val="545819"/>
  <p:tag name="MH_ORDER" val="2"/>
</p:tagLst>
</file>

<file path=ppt/tags/tag8.xml><?xml version="1.0" encoding="utf-8"?>
<p:tagLst xmlns:p="http://schemas.openxmlformats.org/presentationml/2006/main">
  <p:tag name="MH" val="20160830110903"/>
  <p:tag name="MH_LIBRARY" val="CONTENTS"/>
  <p:tag name="MH_TYPE" val="NUMBER"/>
  <p:tag name="ID" val="545819"/>
  <p:tag name="MH_ORDER" val="4"/>
</p:tagLst>
</file>

<file path=ppt/tags/tag9.xml><?xml version="1.0" encoding="utf-8"?>
<p:tagLst xmlns:p="http://schemas.openxmlformats.org/presentationml/2006/main">
  <p:tag name="MH" val="20160830110903"/>
  <p:tag name="MH_LIBRARY" val="CONTENTS"/>
  <p:tag name="MH_TYPE" val="OTHERS"/>
  <p:tag name="ID" val="545819"/>
</p:tagLst>
</file>

<file path=ppt/theme/theme1.xml><?xml version="1.0" encoding="utf-8"?>
<a:theme xmlns:a="http://schemas.openxmlformats.org/drawingml/2006/main" name="My Music Powerpoint Template - www.freepptbackgrounds.net">
  <a:themeElements>
    <a:clrScheme name="自定义 39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F3F3F"/>
      </a:accent1>
      <a:accent2>
        <a:srgbClr val="7F7F7F"/>
      </a:accent2>
      <a:accent3>
        <a:srgbClr val="3F3F3F"/>
      </a:accent3>
      <a:accent4>
        <a:srgbClr val="7F7F7F"/>
      </a:accent4>
      <a:accent5>
        <a:srgbClr val="3F3F3F"/>
      </a:accent5>
      <a:accent6>
        <a:srgbClr val="7F7F7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4247</Words>
  <Application>WPS Presentation</Application>
  <PresentationFormat/>
  <Paragraphs>229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50" baseType="lpstr">
      <vt:lpstr>Arial</vt:lpstr>
      <vt:lpstr>SimSun</vt:lpstr>
      <vt:lpstr>Wingdings</vt:lpstr>
      <vt:lpstr>Arial</vt:lpstr>
      <vt:lpstr>Georgia</vt:lpstr>
      <vt:lpstr>Calibri</vt:lpstr>
      <vt:lpstr>Trebuchet MS</vt:lpstr>
      <vt:lpstr>Microsoft YaHei</vt:lpstr>
      <vt:lpstr>文泉驿正黑</vt:lpstr>
      <vt:lpstr>Calibri</vt:lpstr>
      <vt:lpstr>幼圆</vt:lpstr>
      <vt:lpstr>Verdana</vt:lpstr>
      <vt:lpstr>Arial Narrow</vt:lpstr>
      <vt:lpstr>Times New Roman</vt:lpstr>
      <vt:lpstr>Microsoft YaHei</vt:lpstr>
      <vt:lpstr>Arial Unicode MS</vt:lpstr>
      <vt:lpstr>WenQuanYi Zen Hei</vt:lpstr>
      <vt:lpstr>My Music Powerpoint Template - www.freepptbackgrounds.net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conserv</cp:lastModifiedBy>
  <cp:revision>199</cp:revision>
  <dcterms:created xsi:type="dcterms:W3CDTF">2022-11-30T11:09:13Z</dcterms:created>
  <dcterms:modified xsi:type="dcterms:W3CDTF">2022-11-30T11:09:13Z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1033-11.1.0.11664</vt:lpwstr>
  </property>
</Properties>
</file>