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4"/>
  </p:notesMasterIdLst>
  <p:sldIdLst>
    <p:sldId id="279" r:id="rId3"/>
    <p:sldId id="307" r:id="rId5"/>
    <p:sldId id="308" r:id="rId6"/>
    <p:sldId id="309" r:id="rId7"/>
    <p:sldId id="310" r:id="rId8"/>
    <p:sldId id="283" r:id="rId9"/>
    <p:sldId id="433" r:id="rId10"/>
    <p:sldId id="311" r:id="rId11"/>
    <p:sldId id="362" r:id="rId12"/>
    <p:sldId id="434" r:id="rId13"/>
    <p:sldId id="435" r:id="rId14"/>
    <p:sldId id="436" r:id="rId15"/>
    <p:sldId id="437" r:id="rId16"/>
    <p:sldId id="438" r:id="rId17"/>
    <p:sldId id="439" r:id="rId18"/>
    <p:sldId id="441" r:id="rId19"/>
    <p:sldId id="440" r:id="rId20"/>
    <p:sldId id="442" r:id="rId21"/>
    <p:sldId id="454" r:id="rId22"/>
    <p:sldId id="443" r:id="rId23"/>
    <p:sldId id="444" r:id="rId24"/>
    <p:sldId id="445" r:id="rId25"/>
    <p:sldId id="446" r:id="rId26"/>
    <p:sldId id="447" r:id="rId27"/>
    <p:sldId id="448" r:id="rId28"/>
    <p:sldId id="419" r:id="rId29"/>
    <p:sldId id="449" r:id="rId30"/>
    <p:sldId id="450" r:id="rId31"/>
    <p:sldId id="451" r:id="rId32"/>
    <p:sldId id="452" r:id="rId33"/>
    <p:sldId id="453" r:id="rId34"/>
    <p:sldId id="359" r:id="rId35"/>
  </p:sldIdLst>
  <p:sldSz cx="9144000" cy="514477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02"/>
        <p:guide pos="2928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type="sldImg" idx="3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8" name="Google Shape;98;p1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7388" y="1143000"/>
            <a:ext cx="5483225" cy="30861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9pPr>
          </a:lstStyle>
          <a:p>
            <a:fld id="{1C0682DE-097C-43D6-9BDF-F71529C5ACE9}" type="slidenum">
              <a:rPr lang="zh-CN" altLang="en-US" smtClean="0">
                <a:latin typeface="Calibri" panose="020F0502020204030204" pitchFamily="34" charset="0"/>
              </a:rPr>
            </a:fld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7388" y="1143000"/>
            <a:ext cx="5483225" cy="30861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9pPr>
          </a:lstStyle>
          <a:p>
            <a:fld id="{1C0682DE-097C-43D6-9BDF-F71529C5ACE9}" type="slidenum">
              <a:rPr lang="zh-CN" altLang="en-US" smtClean="0">
                <a:latin typeface="Calibri" panose="020F0502020204030204" pitchFamily="34" charset="0"/>
              </a:rPr>
            </a:fld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7388" y="1143000"/>
            <a:ext cx="5483225" cy="30861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9pPr>
          </a:lstStyle>
          <a:p>
            <a:fld id="{1C0682DE-097C-43D6-9BDF-F71529C5ACE9}" type="slidenum">
              <a:rPr lang="zh-CN" altLang="en-US" smtClean="0">
                <a:latin typeface="Calibri" panose="020F0502020204030204" pitchFamily="34" charset="0"/>
              </a:rPr>
            </a:fld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3" name="Google Shape;123;p3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1836A0-1CE6-43E0-9ACD-0351418F1B7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03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p2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05" name="Google Shape;705;p23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Slide 2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type="body" idx="1"/>
          </p:nvPr>
        </p:nvSpPr>
        <p:spPr>
          <a:xfrm>
            <a:off x="457200" y="1200521"/>
            <a:ext cx="8229600" cy="339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Slide 10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type="body" idx="1"/>
          </p:nvPr>
        </p:nvSpPr>
        <p:spPr>
          <a:xfrm rot="5400000">
            <a:off x="2874240" y="-1216519"/>
            <a:ext cx="339552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1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1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Slide 11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"/>
          <p:cNvSpPr txBox="1"/>
          <p:nvPr>
            <p:ph type="title"/>
          </p:nvPr>
        </p:nvSpPr>
        <p:spPr>
          <a:xfrm rot="5400000">
            <a:off x="6011552" y="772676"/>
            <a:ext cx="329309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type="body" idx="1"/>
          </p:nvPr>
        </p:nvSpPr>
        <p:spPr>
          <a:xfrm rot="5400000">
            <a:off x="1820553" y="-1208523"/>
            <a:ext cx="329309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2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2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2">
  <p:cSld name="Slide 12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3">
  <p:cSld name="Slide 13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4">
  <p:cSld name="Slide 14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5">
  <p:cSld name="Slide 15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6">
  <p:cSld name="Slide 16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7">
  <p:cSld name="Slide 17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8">
  <p:cSld name="Slide 18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Slide 7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  <p:sp>
        <p:nvSpPr>
          <p:cNvPr id="25" name="Google Shape;25;p3"/>
          <p:cNvSpPr txBox="1"/>
          <p:nvPr/>
        </p:nvSpPr>
        <p:spPr>
          <a:xfrm>
            <a:off x="3721290" y="232284"/>
            <a:ext cx="1701428" cy="377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 b="1" i="0" u="none" strike="noStrike" cap="none">
                <a:solidFill>
                  <a:srgbClr val="595959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My Music</a:t>
            </a:r>
            <a:endParaRPr sz="1600" b="1" i="0" u="none" strike="noStrike" cap="none">
              <a:solidFill>
                <a:srgbClr val="595959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grpSp>
        <p:nvGrpSpPr>
          <p:cNvPr id="26" name="Google Shape;26;p3"/>
          <p:cNvGrpSpPr/>
          <p:nvPr/>
        </p:nvGrpSpPr>
        <p:grpSpPr>
          <a:xfrm>
            <a:off x="1594247" y="700336"/>
            <a:ext cx="5955507" cy="31441"/>
            <a:chOff x="3060700" y="4724400"/>
            <a:chExt cx="5955507" cy="31432"/>
          </a:xfrm>
        </p:grpSpPr>
        <p:cxnSp>
          <p:nvCxnSpPr>
            <p:cNvPr id="27" name="Google Shape;27;p3"/>
            <p:cNvCxnSpPr/>
            <p:nvPr/>
          </p:nvCxnSpPr>
          <p:spPr>
            <a:xfrm>
              <a:off x="3060700" y="4724400"/>
              <a:ext cx="5955507" cy="0"/>
            </a:xfrm>
            <a:prstGeom prst="straightConnector1">
              <a:avLst/>
            </a:prstGeom>
            <a:noFill/>
            <a:ln w="2857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" name="Google Shape;28;p3"/>
            <p:cNvCxnSpPr/>
            <p:nvPr/>
          </p:nvCxnSpPr>
          <p:spPr>
            <a:xfrm>
              <a:off x="3060700" y="4755832"/>
              <a:ext cx="5955507" cy="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Slide 1">
  <p:cSld name="TITLE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type="ctrTitle"/>
          </p:nvPr>
        </p:nvSpPr>
        <p:spPr>
          <a:xfrm>
            <a:off x="685800" y="1598313"/>
            <a:ext cx="7772400" cy="11028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type="subTitle" idx="1"/>
          </p:nvPr>
        </p:nvSpPr>
        <p:spPr>
          <a:xfrm>
            <a:off x="1371600" y="2915550"/>
            <a:ext cx="6400800" cy="1314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lide 3">
  <p:cSld name="SECTION_HEADER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>
            <p:ph type="title"/>
          </p:nvPr>
        </p:nvSpPr>
        <p:spPr>
          <a:xfrm>
            <a:off x="722313" y="3306196"/>
            <a:ext cx="7772400" cy="1021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eorgia" panose="02040502050405020303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type="body" idx="1"/>
          </p:nvPr>
        </p:nvSpPr>
        <p:spPr>
          <a:xfrm>
            <a:off x="722313" y="2180708"/>
            <a:ext cx="7772400" cy="1125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matchingName="Slide 4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type="body" idx="1"/>
          </p:nvPr>
        </p:nvSpPr>
        <p:spPr>
          <a:xfrm>
            <a:off x="457200" y="900391"/>
            <a:ext cx="4038600" cy="2547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4" name="Google Shape;44;p6"/>
          <p:cNvSpPr txBox="1"/>
          <p:nvPr>
            <p:ph type="body" idx="2"/>
          </p:nvPr>
        </p:nvSpPr>
        <p:spPr>
          <a:xfrm>
            <a:off x="4648200" y="900391"/>
            <a:ext cx="4038600" cy="2547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5" name="Google Shape;45;p6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Slide 5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/>
          <p:nvPr/>
        </p:nvSpPr>
        <p:spPr>
          <a:xfrm>
            <a:off x="6372200" y="2860576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PPT模板下载：www.1ppt.com/moban/          行业PPT模板：www.1ppt.com/hangye/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节日PPT模板：www.1ppt.com/jieri/          PPT素材：www.1ppt.com/sucai/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PPT背景图片：www.1ppt.com/beijing/        PPT图表：www.1ppt.com/tubiao/    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精美PPT下载：www.1ppt.com/xiazai/         PPT教程： www.1ppt.com/powerpoint/    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PPT课件：www.1ppt.com/kejian/             字体下载：www.1ppt.com/ziti/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工作总结PPT：www.1ppt.com/xiazai/zongjie/ 工作计划：www.1ppt.com/xiazai/jihua/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商务PPT模板：www.1ppt.com/moban/shangwu/  个人简历PPT：www.1ppt.com/xiazai/jianli/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毕业答辩PPT：www.1ppt.com/xiazai/dabian/  工作汇报PPT：www.1ppt.com/xiazai/huibao/  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0" name="Google Shape;50;p7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Georgia" panose="02040502050405020303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type="body" idx="1"/>
          </p:nvPr>
        </p:nvSpPr>
        <p:spPr>
          <a:xfrm>
            <a:off x="457200" y="1151690"/>
            <a:ext cx="4040188" cy="47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52" name="Google Shape;52;p7"/>
          <p:cNvSpPr txBox="1"/>
          <p:nvPr>
            <p:ph type="body" idx="2"/>
          </p:nvPr>
        </p:nvSpPr>
        <p:spPr>
          <a:xfrm>
            <a:off x="457200" y="1631660"/>
            <a:ext cx="4040188" cy="2964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3" name="Google Shape;53;p7"/>
          <p:cNvSpPr txBox="1"/>
          <p:nvPr>
            <p:ph type="body" idx="3"/>
          </p:nvPr>
        </p:nvSpPr>
        <p:spPr>
          <a:xfrm>
            <a:off x="4645026" y="1151690"/>
            <a:ext cx="4041775" cy="47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54" name="Google Shape;54;p7"/>
          <p:cNvSpPr txBox="1"/>
          <p:nvPr>
            <p:ph type="body" idx="4"/>
          </p:nvPr>
        </p:nvSpPr>
        <p:spPr>
          <a:xfrm>
            <a:off x="4645026" y="1631660"/>
            <a:ext cx="4041775" cy="2964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5" name="Google Shape;55;p7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7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7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Slide 6">
  <p:cSld name="TITLE_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8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8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8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Slide 8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/>
          <p:nvPr>
            <p:ph type="title"/>
          </p:nvPr>
        </p:nvSpPr>
        <p:spPr>
          <a:xfrm>
            <a:off x="457201" y="204851"/>
            <a:ext cx="3008313" cy="8718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 panose="02040502050405020303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type="body" idx="1"/>
          </p:nvPr>
        </p:nvSpPr>
        <p:spPr>
          <a:xfrm>
            <a:off x="3575050" y="204851"/>
            <a:ext cx="5111750" cy="4391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6" name="Google Shape;66;p9"/>
          <p:cNvSpPr txBox="1"/>
          <p:nvPr>
            <p:ph type="body" idx="2"/>
          </p:nvPr>
        </p:nvSpPr>
        <p:spPr>
          <a:xfrm>
            <a:off x="457201" y="1076658"/>
            <a:ext cx="3008313" cy="3519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7" name="Google Shape;67;p9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9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Slide 9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type="title"/>
          </p:nvPr>
        </p:nvSpPr>
        <p:spPr>
          <a:xfrm>
            <a:off x="1792288" y="3601561"/>
            <a:ext cx="5486400" cy="425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 panose="02040502050405020303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0"/>
          <p:cNvSpPr/>
          <p:nvPr>
            <p:ph type="pic" idx="2"/>
          </p:nvPr>
        </p:nvSpPr>
        <p:spPr>
          <a:xfrm>
            <a:off x="1792288" y="459723"/>
            <a:ext cx="5486400" cy="3087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73" name="Google Shape;73;p10"/>
          <p:cNvSpPr txBox="1"/>
          <p:nvPr>
            <p:ph type="body" idx="1"/>
          </p:nvPr>
        </p:nvSpPr>
        <p:spPr>
          <a:xfrm>
            <a:off x="1792288" y="4026746"/>
            <a:ext cx="5486400" cy="603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4" name="Google Shape;74;p10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0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0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Georgia" panose="02040502050405020303"/>
              <a:buNone/>
              <a:defRPr sz="4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type="body" idx="1"/>
          </p:nvPr>
        </p:nvSpPr>
        <p:spPr>
          <a:xfrm>
            <a:off x="457200" y="1200521"/>
            <a:ext cx="8229600" cy="339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ransition spd="slow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hyperlink" Target="https://chezamusicschool.co.ke/mtg1l1" TargetMode="Externa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5" Type="http://schemas.openxmlformats.org/officeDocument/2006/relationships/notesSlide" Target="../notesSlides/notesSlide2.xml"/><Relationship Id="rId14" Type="http://schemas.openxmlformats.org/officeDocument/2006/relationships/slideLayout" Target="../slideLayouts/slideLayout2.xml"/><Relationship Id="rId13" Type="http://schemas.openxmlformats.org/officeDocument/2006/relationships/tags" Target="../tags/tag11.xml"/><Relationship Id="rId12" Type="http://schemas.openxmlformats.org/officeDocument/2006/relationships/tags" Target="../tags/tag10.xml"/><Relationship Id="rId11" Type="http://schemas.openxmlformats.org/officeDocument/2006/relationships/tags" Target="../tags/tag9.xml"/><Relationship Id="rId10" Type="http://schemas.openxmlformats.org/officeDocument/2006/relationships/tags" Target="../tags/tag8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7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9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0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1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2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2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7.png"/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image" Target="../media/image24.png"/></Relationships>
</file>

<file path=ppt/slides/_rels/slide2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1.png"/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image" Target="../media/image28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8.xml"/><Relationship Id="rId8" Type="http://schemas.openxmlformats.org/officeDocument/2006/relationships/tags" Target="../tags/tag17.xml"/><Relationship Id="rId7" Type="http://schemas.openxmlformats.org/officeDocument/2006/relationships/tags" Target="../tags/tag16.xml"/><Relationship Id="rId6" Type="http://schemas.openxmlformats.org/officeDocument/2006/relationships/tags" Target="../tags/tag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5" Type="http://schemas.openxmlformats.org/officeDocument/2006/relationships/notesSlide" Target="../notesSlides/notesSlide3.xml"/><Relationship Id="rId14" Type="http://schemas.openxmlformats.org/officeDocument/2006/relationships/slideLayout" Target="../slideLayouts/slideLayout2.xml"/><Relationship Id="rId13" Type="http://schemas.openxmlformats.org/officeDocument/2006/relationships/tags" Target="../tags/tag22.xml"/><Relationship Id="rId12" Type="http://schemas.openxmlformats.org/officeDocument/2006/relationships/tags" Target="../tags/tag21.xml"/><Relationship Id="rId11" Type="http://schemas.openxmlformats.org/officeDocument/2006/relationships/tags" Target="../tags/tag20.xml"/><Relationship Id="rId10" Type="http://schemas.openxmlformats.org/officeDocument/2006/relationships/tags" Target="../tags/tag19.xml"/><Relationship Id="rId1" Type="http://schemas.openxmlformats.org/officeDocument/2006/relationships/tags" Target="../tags/tag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8.png"/><Relationship Id="rId1" Type="http://schemas.openxmlformats.org/officeDocument/2006/relationships/image" Target="../media/image3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6.png"/><Relationship Id="rId1" Type="http://schemas.openxmlformats.org/officeDocument/2006/relationships/image" Target="../media/image33.png"/></Relationships>
</file>

<file path=ppt/slides/_rels/slide3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1" Type="http://schemas.openxmlformats.org/officeDocument/2006/relationships/hyperlink" Target="https://chezamusicschool.co.ke/mtg1l1" TargetMode="Externa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4.xml"/><Relationship Id="rId8" Type="http://schemas.openxmlformats.org/officeDocument/2006/relationships/slideLayout" Target="../slideLayouts/slideLayout2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20" descr="/home/conserv/.projects/.cheza/public/config/cheza-logo-long-dark-62d95ed09819b.pngcheza-logo-long-dark-62d95ed09819b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135380" y="989330"/>
            <a:ext cx="6873240" cy="137795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20"/>
          <p:cNvSpPr/>
          <p:nvPr/>
        </p:nvSpPr>
        <p:spPr>
          <a:xfrm>
            <a:off x="341630" y="3146425"/>
            <a:ext cx="8460740" cy="1173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25" tIns="32500" rIns="65025" bIns="325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200"/>
              <a:buFont typeface="Arial" panose="020B0604020202020204"/>
              <a:buNone/>
            </a:pPr>
            <a:r>
              <a:rPr lang="en-US" altLang="tr-TR" sz="7200" b="0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Music Theory G2</a:t>
            </a:r>
            <a:endParaRPr lang="en-US" altLang="tr-TR" sz="7200" b="0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3" name="Google Shape;103;p20"/>
          <p:cNvSpPr/>
          <p:nvPr/>
        </p:nvSpPr>
        <p:spPr>
          <a:xfrm>
            <a:off x="3563422" y="2666747"/>
            <a:ext cx="2016224" cy="311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25" tIns="32500" rIns="65025" bIns="325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 panose="020B0604020202020204"/>
              <a:buNone/>
            </a:pPr>
            <a:r>
              <a:rPr lang="en-US" altLang="tr-TR" sz="1600" b="0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LESSON 5</a:t>
            </a:r>
            <a:endParaRPr lang="en-US" altLang="tr-TR" sz="1600" b="0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矩形 259"/>
          <p:cNvSpPr>
            <a:spLocks noChangeArrowheads="1"/>
          </p:cNvSpPr>
          <p:nvPr/>
        </p:nvSpPr>
        <p:spPr bwMode="auto">
          <a:xfrm>
            <a:off x="3032760" y="4487545"/>
            <a:ext cx="3077845" cy="248920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5032" tIns="32516" rIns="65032" bIns="32516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Quiz: </a:t>
            </a: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  <a:hlinkClick r:id="rId2" action="ppaction://hlinkfile"/>
              </a:rPr>
              <a:t>www.chezamusicschool.co.ke/mtg2l5</a:t>
            </a:r>
            <a:endParaRPr lang="en-US" altLang="tr-TR" sz="12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2051050" y="912495"/>
            <a:ext cx="560006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 major intervals with key signature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1512570" y="3365500"/>
            <a:ext cx="719518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With key signatures, we don’t need accidentals when writing intervals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506855" y="3878580"/>
            <a:ext cx="489267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Can you still see which degrees are sharpened?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4" name="Picture 3" descr="Screenshot from 2022-11-30 15-33-2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6940" y="1642110"/>
            <a:ext cx="7486650" cy="16097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5" grpId="0"/>
      <p:bldP spid="5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3910330" y="912495"/>
            <a:ext cx="308292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Intervals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1512570" y="3048000"/>
            <a:ext cx="4425950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key has the intervals shown above?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512570" y="3664585"/>
            <a:ext cx="4608195" cy="9220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 flat major written without key signature. 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degrees of B flat major are flattened?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6" name="Picture 5" descr="Screenshot from 2022-11-30 18-37-4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3570" y="1551305"/>
            <a:ext cx="7896225" cy="158115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5" grpId="0"/>
      <p:bldP spid="5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Text Box 8"/>
          <p:cNvSpPr txBox="1"/>
          <p:nvPr/>
        </p:nvSpPr>
        <p:spPr>
          <a:xfrm>
            <a:off x="1512570" y="3365500"/>
            <a:ext cx="719518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With key signatures, we don’t need accidentals when writing intervals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506855" y="3878580"/>
            <a:ext cx="4733290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Can you still see which degrees are flattened?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11-30 15-34-2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8675" y="1749425"/>
            <a:ext cx="7486650" cy="1609725"/>
          </a:xfrm>
          <a:prstGeom prst="rect">
            <a:avLst/>
          </a:prstGeom>
        </p:spPr>
      </p:pic>
      <p:sp>
        <p:nvSpPr>
          <p:cNvPr id="6" name="Google Shape;195;p25"/>
          <p:cNvSpPr/>
          <p:nvPr/>
        </p:nvSpPr>
        <p:spPr>
          <a:xfrm>
            <a:off x="2051050" y="912495"/>
            <a:ext cx="560006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 flat major intervals with key signature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5" grpId="0"/>
      <p:bldP spid="5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3910330" y="912495"/>
            <a:ext cx="308292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Intervals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1512570" y="3048000"/>
            <a:ext cx="4425950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key has the intervals shown above?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512570" y="3664585"/>
            <a:ext cx="4608195" cy="9220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E flat major written without key signature. 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degrees of E flat major are flattened?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11-30 15-35-0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2460" y="1438275"/>
            <a:ext cx="7486650" cy="16097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5" grpId="0"/>
      <p:bldP spid="5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Text Box 8"/>
          <p:cNvSpPr txBox="1"/>
          <p:nvPr/>
        </p:nvSpPr>
        <p:spPr>
          <a:xfrm>
            <a:off x="1512570" y="3365500"/>
            <a:ext cx="719518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With key signatures, we don’t need accidentals when writing intervals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506855" y="3878580"/>
            <a:ext cx="4733290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Can you still see which degrees are flattened?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4" name="Picture 3" descr="Screenshot from 2022-11-30 15-34-3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8675" y="1525270"/>
            <a:ext cx="7486650" cy="1609725"/>
          </a:xfrm>
          <a:prstGeom prst="rect">
            <a:avLst/>
          </a:prstGeom>
        </p:spPr>
      </p:pic>
      <p:sp>
        <p:nvSpPr>
          <p:cNvPr id="6" name="Google Shape;195;p25"/>
          <p:cNvSpPr/>
          <p:nvPr/>
        </p:nvSpPr>
        <p:spPr>
          <a:xfrm>
            <a:off x="2051050" y="912495"/>
            <a:ext cx="560006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E flat major intervals with key signature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5" grpId="0"/>
      <p:bldP spid="5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3910330" y="912495"/>
            <a:ext cx="308292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Intervals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1512570" y="3048000"/>
            <a:ext cx="4425950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key has the intervals shown above?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512570" y="3664585"/>
            <a:ext cx="3960495" cy="9220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 minor. 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degrees of A minor are raised?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4" name="Picture 3" descr="Screenshot from 2022-11-30 15-35-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8675" y="1438275"/>
            <a:ext cx="7486650" cy="16097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5" grpId="0"/>
      <p:bldP spid="5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3910330" y="912495"/>
            <a:ext cx="308292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Intervals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1512570" y="3048000"/>
            <a:ext cx="4425950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key has the intervals shown above?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512570" y="3512185"/>
            <a:ext cx="4148455" cy="9220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E minor written without key signature. 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degrees of E minor are raised?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6" name="Picture 5" descr="Screenshot from 2022-11-30 15-35-3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8675" y="1438275"/>
            <a:ext cx="7486650" cy="16097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5" grpId="0"/>
      <p:bldP spid="5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Text Box 8"/>
          <p:cNvSpPr txBox="1"/>
          <p:nvPr/>
        </p:nvSpPr>
        <p:spPr>
          <a:xfrm>
            <a:off x="1512570" y="3136900"/>
            <a:ext cx="719518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With key signatures, we don’t need accidentals when writing intervals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506855" y="3649980"/>
            <a:ext cx="7290435" cy="9220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raised 7th degree in a minor key, however, should always be there.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Can you still see which degrees are raised by the key signature?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95;p25"/>
          <p:cNvSpPr/>
          <p:nvPr/>
        </p:nvSpPr>
        <p:spPr>
          <a:xfrm>
            <a:off x="2051050" y="912495"/>
            <a:ext cx="560006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E minor intervals with key signature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11-30 15-35-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8675" y="1615440"/>
            <a:ext cx="7486650" cy="16097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5" grpId="0"/>
      <p:bldP spid="5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3910330" y="912495"/>
            <a:ext cx="308292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Intervals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1512570" y="3048000"/>
            <a:ext cx="4425950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key has the intervals shown above?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512570" y="3512185"/>
            <a:ext cx="4170680" cy="9220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 minor written without key signature. 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degrees of E minor are raised?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4" name="Picture 3" descr="Screenshot from 2022-11-30 15-35-4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8675" y="1538605"/>
            <a:ext cx="7486650" cy="16097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5" grpId="0"/>
      <p:bldP spid="5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Text Box 8"/>
          <p:cNvSpPr txBox="1"/>
          <p:nvPr/>
        </p:nvSpPr>
        <p:spPr>
          <a:xfrm>
            <a:off x="1512570" y="3136900"/>
            <a:ext cx="719518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With key signatures, we don’t need accidentals when writing intervals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506855" y="3649980"/>
            <a:ext cx="7290435" cy="9220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raised 7th degree in a minor key, however, should always be there.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Can you still see which degrees are lowered by the key signature?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95;p25"/>
          <p:cNvSpPr/>
          <p:nvPr/>
        </p:nvSpPr>
        <p:spPr>
          <a:xfrm>
            <a:off x="2051050" y="912495"/>
            <a:ext cx="560006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E minor intervals with key signature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11-30 15-35-4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8675" y="1435100"/>
            <a:ext cx="7486650" cy="16097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5" grpId="0"/>
      <p:bldP spid="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Entry_1"/>
          <p:cNvSpPr/>
          <p:nvPr>
            <p:custDataLst>
              <p:tags r:id="rId1"/>
            </p:custDataLst>
          </p:nvPr>
        </p:nvSpPr>
        <p:spPr>
          <a:xfrm>
            <a:off x="2092474" y="2000079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Pitch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78" name="MH_Number_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948787" y="2000080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01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grpSp>
        <p:nvGrpSpPr>
          <p:cNvPr id="2" name="MH_Others_1"/>
          <p:cNvGrpSpPr/>
          <p:nvPr>
            <p:custDataLst>
              <p:tags r:id="rId3"/>
            </p:custDataLst>
          </p:nvPr>
        </p:nvGrpSpPr>
        <p:grpSpPr>
          <a:xfrm>
            <a:off x="4437977" y="938503"/>
            <a:ext cx="295054" cy="4132275"/>
            <a:chOff x="4349750" y="1062266"/>
            <a:chExt cx="393426" cy="5508000"/>
          </a:xfrm>
        </p:grpSpPr>
        <p:pic>
          <p:nvPicPr>
            <p:cNvPr id="3083" name="Picture 3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349750" y="1062266"/>
              <a:ext cx="81701" cy="5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82" name="Picture 3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679350" y="1815142"/>
              <a:ext cx="63826" cy="45566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8" name="MH_Entry_3"/>
          <p:cNvSpPr/>
          <p:nvPr>
            <p:custDataLst>
              <p:tags r:id="rId6"/>
            </p:custDataLst>
          </p:nvPr>
        </p:nvSpPr>
        <p:spPr>
          <a:xfrm>
            <a:off x="2092474" y="3122709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1400" b="1" dirty="0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Rhythm 2</a:t>
            </a:r>
            <a:endParaRPr lang="en-US" altLang="zh-CN" sz="1400" b="1" dirty="0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19" name="MH_Number_3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948787" y="3122711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03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" name="MH_Entry_2"/>
          <p:cNvSpPr/>
          <p:nvPr>
            <p:custDataLst>
              <p:tags r:id="rId8"/>
            </p:custDataLst>
          </p:nvPr>
        </p:nvSpPr>
        <p:spPr>
          <a:xfrm flipH="1">
            <a:off x="5219719" y="2561394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Rhythm 1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1" name="MH_Number_2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 flipH="1">
            <a:off x="4777688" y="2561394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02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4" name="MH_Number_4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 flipH="1">
            <a:off x="4777688" y="3684027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8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04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51" name="MH_Others_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863783" y="693667"/>
            <a:ext cx="1524446" cy="438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no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CONTENTS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41" name="MH_Entry_4"/>
          <p:cNvSpPr/>
          <p:nvPr>
            <p:custDataLst>
              <p:tags r:id="rId12"/>
            </p:custDataLst>
          </p:nvPr>
        </p:nvSpPr>
        <p:spPr>
          <a:xfrm flipH="1">
            <a:off x="5219719" y="3684026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Rhythm 3</a:t>
            </a:r>
            <a:endParaRPr lang="en-US" sz="1400" b="1" dirty="0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</p:spTree>
    <p:custDataLst>
      <p:tags r:id="rId13"/>
    </p:custData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3078" grpId="0"/>
      <p:bldP spid="18" grpId="0" bldLvl="0" animBg="1"/>
      <p:bldP spid="19" grpId="0"/>
      <p:bldP spid="30" grpId="0" bldLvl="0" animBg="1"/>
      <p:bldP spid="31" grpId="0"/>
      <p:bldP spid="34" grpId="0"/>
      <p:bldP spid="51" grpId="0"/>
      <p:bldP spid="41" grpId="0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Text Box 8"/>
          <p:cNvSpPr txBox="1"/>
          <p:nvPr/>
        </p:nvSpPr>
        <p:spPr>
          <a:xfrm>
            <a:off x="2623185" y="2992120"/>
            <a:ext cx="52387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4th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95;p25"/>
          <p:cNvSpPr/>
          <p:nvPr/>
        </p:nvSpPr>
        <p:spPr>
          <a:xfrm>
            <a:off x="2051050" y="912495"/>
            <a:ext cx="560006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Identify these intervals above the tonic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4" name="Picture 3" descr="Screenshot from 2022-11-30 17-18-5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21105" y="1673225"/>
            <a:ext cx="7486650" cy="1457325"/>
          </a:xfrm>
          <a:prstGeom prst="rect">
            <a:avLst/>
          </a:prstGeom>
        </p:spPr>
      </p:pic>
      <p:sp>
        <p:nvSpPr>
          <p:cNvPr id="7" name="Text Box 6"/>
          <p:cNvSpPr txBox="1"/>
          <p:nvPr/>
        </p:nvSpPr>
        <p:spPr>
          <a:xfrm>
            <a:off x="4309745" y="2992120"/>
            <a:ext cx="53403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3rd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6768465" y="2992120"/>
            <a:ext cx="50990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7th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7" grpId="0"/>
      <p:bldP spid="7" grpId="1"/>
      <p:bldP spid="8" grpId="0"/>
      <p:bldP spid="8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Text Box 8"/>
          <p:cNvSpPr txBox="1"/>
          <p:nvPr/>
        </p:nvSpPr>
        <p:spPr>
          <a:xfrm>
            <a:off x="2623185" y="2992120"/>
            <a:ext cx="515620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5th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95;p25"/>
          <p:cNvSpPr/>
          <p:nvPr/>
        </p:nvSpPr>
        <p:spPr>
          <a:xfrm>
            <a:off x="2051050" y="912495"/>
            <a:ext cx="560006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Identify these intervals above the tonic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4309745" y="2992120"/>
            <a:ext cx="57721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2nd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6768465" y="2992120"/>
            <a:ext cx="524510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6th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11-30 17-19-0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3755" y="1629410"/>
            <a:ext cx="7486650" cy="14573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7" grpId="0"/>
      <p:bldP spid="7" grpId="1"/>
      <p:bldP spid="8" grpId="0"/>
      <p:bldP spid="8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Text Box 8"/>
          <p:cNvSpPr txBox="1"/>
          <p:nvPr/>
        </p:nvSpPr>
        <p:spPr>
          <a:xfrm>
            <a:off x="2623185" y="2992120"/>
            <a:ext cx="543560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8ve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95;p25"/>
          <p:cNvSpPr/>
          <p:nvPr/>
        </p:nvSpPr>
        <p:spPr>
          <a:xfrm>
            <a:off x="2051050" y="912495"/>
            <a:ext cx="560006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Identify these intervals above the tonic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4309745" y="2992120"/>
            <a:ext cx="524510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6th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6768465" y="2992120"/>
            <a:ext cx="53403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3rd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11-30 17-19-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6310" y="1534795"/>
            <a:ext cx="7486650" cy="14573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7" grpId="0"/>
      <p:bldP spid="7" grpId="1"/>
      <p:bldP spid="8" grpId="0"/>
      <p:bldP spid="8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Text Box 8"/>
          <p:cNvSpPr txBox="1"/>
          <p:nvPr/>
        </p:nvSpPr>
        <p:spPr>
          <a:xfrm>
            <a:off x="2352040" y="2992120"/>
            <a:ext cx="515620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5th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95;p25"/>
          <p:cNvSpPr/>
          <p:nvPr/>
        </p:nvSpPr>
        <p:spPr>
          <a:xfrm>
            <a:off x="2051050" y="912495"/>
            <a:ext cx="560006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Identify these intervals above the tonic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4309745" y="2992120"/>
            <a:ext cx="50990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7th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6768465" y="2992120"/>
            <a:ext cx="52387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4th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11-30 17-19-3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8675" y="1457325"/>
            <a:ext cx="7486650" cy="14573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7" grpId="0"/>
      <p:bldP spid="7" grpId="1"/>
      <p:bldP spid="8" grpId="0"/>
      <p:bldP spid="8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Text Box 8"/>
          <p:cNvSpPr txBox="1"/>
          <p:nvPr/>
        </p:nvSpPr>
        <p:spPr>
          <a:xfrm>
            <a:off x="2352040" y="2992120"/>
            <a:ext cx="57721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2nd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95;p25"/>
          <p:cNvSpPr/>
          <p:nvPr/>
        </p:nvSpPr>
        <p:spPr>
          <a:xfrm>
            <a:off x="2051050" y="912495"/>
            <a:ext cx="560006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Identify these intervals above the tonic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4309745" y="2992120"/>
            <a:ext cx="515620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5th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6768465" y="2992120"/>
            <a:ext cx="543560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8ve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11-30 17-19-4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8675" y="1409700"/>
            <a:ext cx="7486650" cy="14573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7" grpId="0"/>
      <p:bldP spid="7" grpId="1"/>
      <p:bldP spid="8" grpId="0"/>
      <p:bldP spid="8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Text Box 8"/>
          <p:cNvSpPr txBox="1"/>
          <p:nvPr/>
        </p:nvSpPr>
        <p:spPr>
          <a:xfrm>
            <a:off x="2352040" y="2992120"/>
            <a:ext cx="52387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4th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95;p25"/>
          <p:cNvSpPr/>
          <p:nvPr/>
        </p:nvSpPr>
        <p:spPr>
          <a:xfrm>
            <a:off x="2051050" y="912495"/>
            <a:ext cx="560006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Identify these intervals above the tonic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4309745" y="2992120"/>
            <a:ext cx="53403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3rd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6768465" y="2992120"/>
            <a:ext cx="57721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2nd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11-30 17-19-5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8675" y="1534795"/>
            <a:ext cx="7486650" cy="14573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7" grpId="0"/>
      <p:bldP spid="7" grpId="1"/>
      <p:bldP spid="8" grpId="0"/>
      <p:bldP spid="8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1929765" y="869950"/>
            <a:ext cx="528383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Identify intervals shown by brackets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4" name="Picture 3" descr="Screenshot from 2022-11-30 17-20-3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62355" y="2526665"/>
            <a:ext cx="7486650" cy="1457325"/>
          </a:xfrm>
          <a:prstGeom prst="rect">
            <a:avLst/>
          </a:prstGeom>
        </p:spPr>
      </p:pic>
      <p:sp>
        <p:nvSpPr>
          <p:cNvPr id="9" name="Text Box 8"/>
          <p:cNvSpPr txBox="1"/>
          <p:nvPr/>
        </p:nvSpPr>
        <p:spPr>
          <a:xfrm>
            <a:off x="2306955" y="1550035"/>
            <a:ext cx="453072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lower note of every interval is the tonic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1" name="Left Bracket 10"/>
          <p:cNvSpPr/>
          <p:nvPr/>
        </p:nvSpPr>
        <p:spPr>
          <a:xfrm rot="5400000">
            <a:off x="4028440" y="2576830"/>
            <a:ext cx="193040" cy="574675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2" name="Left Bracket 11"/>
          <p:cNvSpPr/>
          <p:nvPr/>
        </p:nvSpPr>
        <p:spPr>
          <a:xfrm rot="5400000">
            <a:off x="6292850" y="2281555"/>
            <a:ext cx="219075" cy="97409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5" name="Text Box 4"/>
          <p:cNvSpPr txBox="1"/>
          <p:nvPr/>
        </p:nvSpPr>
        <p:spPr>
          <a:xfrm>
            <a:off x="3888740" y="3563620"/>
            <a:ext cx="53403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3rd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5915660" y="3563620"/>
            <a:ext cx="515620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5th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5" grpId="0"/>
      <p:bldP spid="5" grpId="1"/>
      <p:bldP spid="7" grpId="0"/>
      <p:bldP spid="7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Picture 2" descr="Screenshot from 2022-11-30 17-20-4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9310" y="2167890"/>
            <a:ext cx="7486650" cy="1457325"/>
          </a:xfrm>
          <a:prstGeom prst="rect">
            <a:avLst/>
          </a:prstGeom>
        </p:spPr>
      </p:pic>
      <p:sp>
        <p:nvSpPr>
          <p:cNvPr id="2" name="Google Shape;195;p25"/>
          <p:cNvSpPr/>
          <p:nvPr/>
        </p:nvSpPr>
        <p:spPr>
          <a:xfrm>
            <a:off x="1929765" y="869950"/>
            <a:ext cx="528383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Identify intervals shown by brackets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2306955" y="1550035"/>
            <a:ext cx="453072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lower note of every interval is the tonic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1" name="Left Bracket 10"/>
          <p:cNvSpPr/>
          <p:nvPr/>
        </p:nvSpPr>
        <p:spPr>
          <a:xfrm rot="5400000">
            <a:off x="2645410" y="1863090"/>
            <a:ext cx="102235" cy="105410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2" name="Left Bracket 11"/>
          <p:cNvSpPr/>
          <p:nvPr/>
        </p:nvSpPr>
        <p:spPr>
          <a:xfrm rot="5400000">
            <a:off x="5072380" y="1622425"/>
            <a:ext cx="125095" cy="14414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5" name="Text Box 4"/>
          <p:cNvSpPr txBox="1"/>
          <p:nvPr/>
        </p:nvSpPr>
        <p:spPr>
          <a:xfrm>
            <a:off x="2429510" y="3563620"/>
            <a:ext cx="524510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6th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4714875" y="3473450"/>
            <a:ext cx="57721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2nd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5" grpId="0"/>
      <p:bldP spid="5" grpId="1"/>
      <p:bldP spid="7" grpId="0"/>
      <p:bldP spid="7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Screenshot from 2022-11-30 17-22-5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65555" y="1435100"/>
            <a:ext cx="3293110" cy="1410335"/>
          </a:xfrm>
          <a:prstGeom prst="rect">
            <a:avLst/>
          </a:prstGeom>
        </p:spPr>
      </p:pic>
      <p:pic>
        <p:nvPicPr>
          <p:cNvPr id="3" name="Picture 2" descr="Screenshot from 2022-11-30 17-23-0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2995" y="1398905"/>
            <a:ext cx="3169285" cy="1357630"/>
          </a:xfrm>
          <a:prstGeom prst="rect">
            <a:avLst/>
          </a:prstGeom>
        </p:spPr>
      </p:pic>
      <p:pic>
        <p:nvPicPr>
          <p:cNvPr id="4" name="Picture 3" descr="Screenshot from 2022-11-30 17-23-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9845" y="2845435"/>
            <a:ext cx="3294380" cy="1410970"/>
          </a:xfrm>
          <a:prstGeom prst="rect">
            <a:avLst/>
          </a:prstGeom>
        </p:spPr>
      </p:pic>
      <p:pic>
        <p:nvPicPr>
          <p:cNvPr id="5" name="Picture 4" descr="Screenshot from 2022-11-30 17-23-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675" y="2756535"/>
            <a:ext cx="3294380" cy="1410970"/>
          </a:xfrm>
          <a:prstGeom prst="rect">
            <a:avLst/>
          </a:prstGeom>
        </p:spPr>
      </p:pic>
      <p:sp>
        <p:nvSpPr>
          <p:cNvPr id="6" name="Google Shape;195;p25"/>
          <p:cNvSpPr/>
          <p:nvPr/>
        </p:nvSpPr>
        <p:spPr>
          <a:xfrm>
            <a:off x="1929765" y="869950"/>
            <a:ext cx="543877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Name the key of each tonic triad below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390775" y="2543810"/>
            <a:ext cx="1221105" cy="506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 minor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6043930" y="2543810"/>
            <a:ext cx="1221105" cy="506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E minor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2390775" y="4167505"/>
            <a:ext cx="1556385" cy="506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 flat major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6043930" y="4167505"/>
            <a:ext cx="1556385" cy="506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 major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4" name="Picture 13" descr="Screenshot from 2022-11-30 17-24-2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98695" y="2951480"/>
            <a:ext cx="3616325" cy="1548765"/>
          </a:xfrm>
          <a:prstGeom prst="rect">
            <a:avLst/>
          </a:prstGeom>
        </p:spPr>
      </p:pic>
      <p:pic>
        <p:nvPicPr>
          <p:cNvPr id="13" name="Picture 12" descr="Screenshot from 2022-11-30 17-24-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635" y="2951480"/>
            <a:ext cx="3549650" cy="1520190"/>
          </a:xfrm>
          <a:prstGeom prst="rect">
            <a:avLst/>
          </a:prstGeom>
        </p:spPr>
      </p:pic>
      <p:pic>
        <p:nvPicPr>
          <p:cNvPr id="12" name="Picture 11" descr="Screenshot from 2022-11-30 17-23-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7285" y="1278890"/>
            <a:ext cx="3467100" cy="1484630"/>
          </a:xfrm>
          <a:prstGeom prst="rect">
            <a:avLst/>
          </a:prstGeom>
        </p:spPr>
      </p:pic>
      <p:pic>
        <p:nvPicPr>
          <p:cNvPr id="11" name="Picture 10" descr="Screenshot from 2022-11-30 17-23-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5435" y="1319530"/>
            <a:ext cx="3371850" cy="1443990"/>
          </a:xfrm>
          <a:prstGeom prst="rect">
            <a:avLst/>
          </a:prstGeom>
        </p:spPr>
      </p:pic>
      <p:sp>
        <p:nvSpPr>
          <p:cNvPr id="6" name="Google Shape;195;p25"/>
          <p:cNvSpPr/>
          <p:nvPr/>
        </p:nvSpPr>
        <p:spPr>
          <a:xfrm>
            <a:off x="1929765" y="869950"/>
            <a:ext cx="543877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Name the key of each tonic triad below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390775" y="2543810"/>
            <a:ext cx="1221105" cy="506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 minor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6043930" y="2543810"/>
            <a:ext cx="1556385" cy="506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E flat major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2390775" y="4167505"/>
            <a:ext cx="1556385" cy="506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 minor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6043930" y="4167505"/>
            <a:ext cx="1556385" cy="506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 major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Entry_1"/>
          <p:cNvSpPr/>
          <p:nvPr>
            <p:custDataLst>
              <p:tags r:id="rId1"/>
            </p:custDataLst>
          </p:nvPr>
        </p:nvSpPr>
        <p:spPr>
          <a:xfrm>
            <a:off x="2092474" y="2000079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Keys &amp; Scales 1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78" name="MH_Number_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948787" y="2000080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05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grpSp>
        <p:nvGrpSpPr>
          <p:cNvPr id="2" name="MH_Others_1"/>
          <p:cNvGrpSpPr/>
          <p:nvPr>
            <p:custDataLst>
              <p:tags r:id="rId3"/>
            </p:custDataLst>
          </p:nvPr>
        </p:nvGrpSpPr>
        <p:grpSpPr>
          <a:xfrm>
            <a:off x="4437977" y="938503"/>
            <a:ext cx="295054" cy="4132275"/>
            <a:chOff x="4349750" y="1062266"/>
            <a:chExt cx="393426" cy="5508000"/>
          </a:xfrm>
        </p:grpSpPr>
        <p:pic>
          <p:nvPicPr>
            <p:cNvPr id="3083" name="Picture 3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349750" y="1062266"/>
              <a:ext cx="81701" cy="5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82" name="Picture 3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679350" y="1815142"/>
              <a:ext cx="63826" cy="45566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8" name="MH_Entry_3"/>
          <p:cNvSpPr/>
          <p:nvPr>
            <p:custDataLst>
              <p:tags r:id="rId6"/>
            </p:custDataLst>
          </p:nvPr>
        </p:nvSpPr>
        <p:spPr>
          <a:xfrm>
            <a:off x="2092474" y="3122709"/>
            <a:ext cx="1856312" cy="465769"/>
          </a:xfrm>
          <a:prstGeom prst="rect">
            <a:avLst/>
          </a:prstGeom>
          <a:gradFill>
            <a:gsLst>
              <a:gs pos="0">
                <a:srgbClr val="007BD3"/>
              </a:gs>
              <a:gs pos="100000">
                <a:srgbClr val="034373"/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 lnSpcReduction="20000"/>
          </a:bodyPr>
          <a:lstStyle/>
          <a:p>
            <a:pPr algn="ctr">
              <a:lnSpc>
                <a:spcPct val="120000"/>
              </a:lnSpc>
            </a:pPr>
            <a:r>
              <a:rPr lang="en-US" altLang="zh-CN" sz="1400" b="1" dirty="0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Intervals</a:t>
            </a:r>
            <a:endParaRPr lang="en-US" altLang="zh-CN" sz="1400" b="1" dirty="0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19" name="MH_Number_3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948787" y="3122711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07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" name="MH_Entry_2"/>
          <p:cNvSpPr/>
          <p:nvPr>
            <p:custDataLst>
              <p:tags r:id="rId8"/>
            </p:custDataLst>
          </p:nvPr>
        </p:nvSpPr>
        <p:spPr>
          <a:xfrm flipH="1">
            <a:off x="5219719" y="2561394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Keys &amp; Scales 2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1" name="MH_Number_2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 flipH="1">
            <a:off x="4777688" y="2561394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06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4" name="MH_Number_4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 flipH="1">
            <a:off x="4736465" y="3684270"/>
            <a:ext cx="483235" cy="465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8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08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51" name="MH_Others_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863783" y="693667"/>
            <a:ext cx="1524446" cy="438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no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CONTENTS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41" name="MH_Entry_4"/>
          <p:cNvSpPr/>
          <p:nvPr>
            <p:custDataLst>
              <p:tags r:id="rId12"/>
            </p:custDataLst>
          </p:nvPr>
        </p:nvSpPr>
        <p:spPr>
          <a:xfrm flipH="1">
            <a:off x="5219719" y="3684026"/>
            <a:ext cx="1856312" cy="465769"/>
          </a:xfrm>
          <a:prstGeom prst="rect">
            <a:avLst/>
          </a:prstGeom>
          <a:gradFill>
            <a:gsLst>
              <a:gs pos="0">
                <a:srgbClr val="007BD3"/>
              </a:gs>
              <a:gs pos="100000">
                <a:srgbClr val="034373"/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Tonic Triads</a:t>
            </a:r>
            <a:endParaRPr lang="en-US" sz="1400" b="1" dirty="0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</p:spTree>
    <p:custDataLst>
      <p:tags r:id="rId13"/>
    </p:custData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3078" grpId="0"/>
      <p:bldP spid="18" grpId="0" bldLvl="0" animBg="1"/>
      <p:bldP spid="19" grpId="0"/>
      <p:bldP spid="30" grpId="0" bldLvl="0" animBg="1"/>
      <p:bldP spid="31" grpId="0"/>
      <p:bldP spid="34" grpId="0"/>
      <p:bldP spid="51" grpId="0"/>
      <p:bldP spid="41" grpId="0" bldLvl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06955" y="2549525"/>
            <a:ext cx="2633345" cy="1322070"/>
          </a:xfrm>
          <a:prstGeom prst="rect">
            <a:avLst/>
          </a:prstGeom>
        </p:spPr>
      </p:pic>
      <p:sp>
        <p:nvSpPr>
          <p:cNvPr id="9" name="Text Box 8"/>
          <p:cNvSpPr txBox="1"/>
          <p:nvPr/>
        </p:nvSpPr>
        <p:spPr>
          <a:xfrm>
            <a:off x="2306955" y="1550035"/>
            <a:ext cx="4973955" cy="9220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note is missing to make this a tonic triad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of A major?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14" name="Picture 13" descr="Screenshot from 2022-11-30 17-24-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0300" y="2426970"/>
            <a:ext cx="3374390" cy="14446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Text Box 8"/>
          <p:cNvSpPr txBox="1"/>
          <p:nvPr/>
        </p:nvSpPr>
        <p:spPr>
          <a:xfrm>
            <a:off x="2306955" y="1550035"/>
            <a:ext cx="4973955" cy="9220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note is missing to make this a tonic triad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of B flat major?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3590" y="2549525"/>
            <a:ext cx="2633345" cy="1322070"/>
          </a:xfrm>
          <a:prstGeom prst="rect">
            <a:avLst/>
          </a:prstGeom>
        </p:spPr>
      </p:pic>
      <p:pic>
        <p:nvPicPr>
          <p:cNvPr id="4" name="Picture 3" descr="Screenshot from 2022-11-30 17-23-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6155" y="2497455"/>
            <a:ext cx="3331210" cy="142684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06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42"/>
          <p:cNvSpPr/>
          <p:nvPr/>
        </p:nvSpPr>
        <p:spPr>
          <a:xfrm>
            <a:off x="324163" y="2530592"/>
            <a:ext cx="8496944" cy="117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25" tIns="32500" rIns="65025" bIns="325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200"/>
              <a:buFont typeface="Arial" panose="020B0604020202020204"/>
              <a:buNone/>
            </a:pPr>
            <a:r>
              <a:rPr lang="tr-TR" sz="72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Thank you, Friends</a:t>
            </a:r>
            <a:endParaRPr sz="72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矩形 259"/>
          <p:cNvSpPr>
            <a:spLocks noChangeArrowheads="1"/>
          </p:cNvSpPr>
          <p:nvPr/>
        </p:nvSpPr>
        <p:spPr bwMode="auto">
          <a:xfrm>
            <a:off x="3034030" y="4196080"/>
            <a:ext cx="3077845" cy="248920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5032" tIns="32516" rIns="65032" bIns="32516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Quiz: </a:t>
            </a: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  <a:hlinkClick r:id="rId1" action="ppaction://hlinkfile"/>
              </a:rPr>
              <a:t>www.chezamusicschool.co.ke/mtg2l5</a:t>
            </a:r>
            <a:endParaRPr lang="en-US" altLang="tr-TR" sz="12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100" name="Google Shape;100;p20" descr="/home/conserv/.projects/.cheza/public/config/cheza-logo-long-dark-62d95ed09819b.pngcheza-logo-long-dark-62d95ed09819b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135380" y="989330"/>
            <a:ext cx="6873240" cy="1377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Entry_1"/>
          <p:cNvSpPr/>
          <p:nvPr>
            <p:custDataLst>
              <p:tags r:id="rId1"/>
            </p:custDataLst>
          </p:nvPr>
        </p:nvSpPr>
        <p:spPr>
          <a:xfrm>
            <a:off x="2092474" y="2000079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Terms and Signs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78" name="MH_Number_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948787" y="2000080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09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grpSp>
        <p:nvGrpSpPr>
          <p:cNvPr id="2" name="MH_Others_1"/>
          <p:cNvGrpSpPr/>
          <p:nvPr>
            <p:custDataLst>
              <p:tags r:id="rId3"/>
            </p:custDataLst>
          </p:nvPr>
        </p:nvGrpSpPr>
        <p:grpSpPr>
          <a:xfrm>
            <a:off x="4437977" y="938503"/>
            <a:ext cx="295054" cy="4132275"/>
            <a:chOff x="4349750" y="1062266"/>
            <a:chExt cx="393426" cy="5508000"/>
          </a:xfrm>
        </p:grpSpPr>
        <p:pic>
          <p:nvPicPr>
            <p:cNvPr id="3083" name="Picture 3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349750" y="1062266"/>
              <a:ext cx="81701" cy="5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82" name="Picture 3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679350" y="1815142"/>
              <a:ext cx="63826" cy="45566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1" name="MH_Others_2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863783" y="693667"/>
            <a:ext cx="1524446" cy="438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no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CONTENTS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</p:spTree>
    <p:custDataLst>
      <p:tags r:id="rId7"/>
    </p:custData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3078" grpId="0"/>
      <p:bldP spid="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46"/>
          <p:cNvSpPr txBox="1"/>
          <p:nvPr/>
        </p:nvSpPr>
        <p:spPr>
          <a:xfrm>
            <a:off x="1694815" y="843915"/>
            <a:ext cx="5755005" cy="3759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r>
              <a:rPr lang="en-US" altLang="tr-TR" sz="2000" b="1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Microsoft YaHei" charset="-122"/>
                <a:cs typeface="Times New Roman" panose="02020603050405020304" pitchFamily="18" charset="0"/>
              </a:rPr>
              <a:t>Terms &amp; Signs for the day:</a:t>
            </a:r>
            <a:endParaRPr lang="en-US" altLang="tr-TR" sz="2000" b="1" kern="0" dirty="0" err="1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Microsoft YaHei" charset="-122"/>
              <a:cs typeface="Times New Roman" panose="02020603050405020304" pitchFamily="18" charset="0"/>
            </a:endParaRPr>
          </a:p>
        </p:txBody>
      </p:sp>
      <p:sp>
        <p:nvSpPr>
          <p:cNvPr id="3" name="Google Shape;195;p25"/>
          <p:cNvSpPr/>
          <p:nvPr/>
        </p:nvSpPr>
        <p:spPr>
          <a:xfrm>
            <a:off x="1299845" y="1508760"/>
            <a:ext cx="6544310" cy="23768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We have covered all the terms and signs for grade 2. Can you remember them? Test yourself at https://gb.abrsm.org/en/our-exams/online-theory/music-theory-quiz/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 that page, scroll down, click on grade 2 and try out the quiz.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2"/>
          <p:cNvSpPr txBox="1"/>
          <p:nvPr/>
        </p:nvSpPr>
        <p:spPr>
          <a:xfrm>
            <a:off x="1918120" y="1780031"/>
            <a:ext cx="1064990" cy="90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54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0</a:t>
            </a:r>
            <a:r>
              <a:rPr lang="en-US" altLang="tr-TR" sz="54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6</a:t>
            </a:r>
            <a:endParaRPr lang="en-US" altLang="tr-TR" sz="5400" b="1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cxnSp>
        <p:nvCxnSpPr>
          <p:cNvPr id="126" name="Google Shape;126;p22"/>
          <p:cNvCxnSpPr/>
          <p:nvPr/>
        </p:nvCxnSpPr>
        <p:spPr>
          <a:xfrm>
            <a:off x="1753279" y="2573068"/>
            <a:ext cx="1378561" cy="0"/>
          </a:xfrm>
          <a:prstGeom prst="straightConnector1">
            <a:avLst/>
          </a:prstGeom>
          <a:noFill/>
          <a:ln w="12700" cap="flat" cmpd="sng">
            <a:solidFill>
              <a:srgbClr val="3F3F3F">
                <a:alpha val="77647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7" name="Google Shape;127;p22"/>
          <p:cNvSpPr txBox="1"/>
          <p:nvPr/>
        </p:nvSpPr>
        <p:spPr>
          <a:xfrm>
            <a:off x="1918121" y="2617808"/>
            <a:ext cx="1033700" cy="238527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100" b="1" i="0" u="none" strike="noStrike" cap="none">
                <a:solidFill>
                  <a:schemeClr val="lt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Grade 2</a:t>
            </a:r>
            <a:endParaRPr lang="en-US" altLang="tr-TR" sz="1100" b="1" i="0" u="none" strike="noStrike" cap="none">
              <a:solidFill>
                <a:schemeClr val="lt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8" name="Google Shape;128;p22"/>
          <p:cNvSpPr txBox="1"/>
          <p:nvPr/>
        </p:nvSpPr>
        <p:spPr>
          <a:xfrm>
            <a:off x="3312795" y="2104390"/>
            <a:ext cx="2539365" cy="377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Keys and Scales 2</a:t>
            </a:r>
            <a:endParaRPr lang="en-US" altLang="tr-TR" sz="2000" b="1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9" name="Google Shape;129;p22"/>
          <p:cNvSpPr/>
          <p:nvPr/>
        </p:nvSpPr>
        <p:spPr>
          <a:xfrm>
            <a:off x="3312795" y="2736850"/>
            <a:ext cx="4629150" cy="983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INTERVALS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TONIC TRIADS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3886835" y="679450"/>
            <a:ext cx="186309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Reminder: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1139825" y="1113155"/>
            <a:ext cx="6864350" cy="428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An interval measures the difference in pitch between two notes.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3" name="Google Shape;145;p23"/>
          <p:cNvSpPr/>
          <p:nvPr/>
        </p:nvSpPr>
        <p:spPr>
          <a:xfrm>
            <a:off x="1139825" y="1600835"/>
            <a:ext cx="6864350" cy="77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To measure an interval, we count up in degrees from the lower to the higher note.</a:t>
            </a:r>
            <a:endParaRPr lang="en-US" altLang="tr-TR" sz="18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45;p23"/>
          <p:cNvSpPr/>
          <p:nvPr/>
        </p:nvSpPr>
        <p:spPr>
          <a:xfrm>
            <a:off x="1149985" y="2359025"/>
            <a:ext cx="6864350" cy="635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Below are intervals above the tonic in C major:</a:t>
            </a:r>
            <a:endParaRPr lang="en-US" altLang="tr-TR" sz="18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8" name="Picture 7" descr="/home/conserv/Pictures/Screenshots/Screenshot from 2022-09-13 14-17-57.pngScreenshot from 2022-09-13 14-17-57"/>
          <p:cNvPicPr>
            <a:picLocks noChangeAspect="1"/>
          </p:cNvPicPr>
          <p:nvPr/>
        </p:nvPicPr>
        <p:blipFill>
          <a:blip r:embed="rId1"/>
          <a:srcRect l="675" t="24138" r="3811" b="19770"/>
          <a:stretch>
            <a:fillRect/>
          </a:stretch>
        </p:blipFill>
        <p:spPr>
          <a:xfrm>
            <a:off x="623570" y="2973070"/>
            <a:ext cx="7978140" cy="126746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3" grpId="0"/>
      <p:bldP spid="4" grpId="1"/>
      <p:bldP spid="7" grpId="1"/>
      <p:bldP spid="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4"/>
          <p:cNvSpPr/>
          <p:nvPr/>
        </p:nvSpPr>
        <p:spPr>
          <a:xfrm>
            <a:off x="2938145" y="769620"/>
            <a:ext cx="3385185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Relative majors and minors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3" name="Google Shape;195;p25"/>
          <p:cNvSpPr/>
          <p:nvPr/>
        </p:nvSpPr>
        <p:spPr>
          <a:xfrm>
            <a:off x="1299845" y="1508760"/>
            <a:ext cx="6544310" cy="930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 grade 2, the lower note of every interval will always be the key note.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" name="Google Shape;195;p25"/>
          <p:cNvSpPr/>
          <p:nvPr/>
        </p:nvSpPr>
        <p:spPr>
          <a:xfrm>
            <a:off x="1299845" y="2520315"/>
            <a:ext cx="6544310" cy="1081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It doesn’t matter if the higher note is sharpened, the interval remains the same.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95;p25"/>
          <p:cNvSpPr/>
          <p:nvPr/>
        </p:nvSpPr>
        <p:spPr>
          <a:xfrm>
            <a:off x="1299845" y="3460750"/>
            <a:ext cx="6544310" cy="1081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Intervals may appear with the higher note first, but we still count up from the lower note.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3910330" y="912495"/>
            <a:ext cx="308292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Intervals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1512570" y="3365500"/>
            <a:ext cx="4425950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key has the intervals shown above?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506855" y="3878580"/>
            <a:ext cx="4383405" cy="9220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 major written without key signature. 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degrees of A major are sharpened?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11-30 15-34-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8060" y="1628775"/>
            <a:ext cx="7486650" cy="16097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5" grpId="0"/>
      <p:bldP spid="5" grpId="1"/>
    </p:bldLst>
  </p:timing>
</p:sld>
</file>

<file path=ppt/tags/tag1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1"/>
</p:tagLst>
</file>

<file path=ppt/tags/tag10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4"/>
</p:tagLst>
</file>

<file path=ppt/tags/tag11.xml><?xml version="1.0" encoding="utf-8"?>
<p:tagLst xmlns:p="http://schemas.openxmlformats.org/presentationml/2006/main">
  <p:tag name="MH" val="20160830110903"/>
  <p:tag name="MH_LIBRARY" val="CONTENTS"/>
  <p:tag name="MH_AUTOCOLOR" val="TRUE"/>
  <p:tag name="MH_TYPE" val="CONTENTS"/>
  <p:tag name="ID" val="545819"/>
</p:tagLst>
</file>

<file path=ppt/tags/tag12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1"/>
</p:tagLst>
</file>

<file path=ppt/tags/tag13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1"/>
</p:tagLst>
</file>

<file path=ppt/tags/tag14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15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3"/>
</p:tagLst>
</file>

<file path=ppt/tags/tag16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3"/>
</p:tagLst>
</file>

<file path=ppt/tags/tag17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2"/>
</p:tagLst>
</file>

<file path=ppt/tags/tag18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2"/>
</p:tagLst>
</file>

<file path=ppt/tags/tag19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4"/>
</p:tagLst>
</file>

<file path=ppt/tags/tag2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1"/>
</p:tagLst>
</file>

<file path=ppt/tags/tag20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21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4"/>
</p:tagLst>
</file>

<file path=ppt/tags/tag22.xml><?xml version="1.0" encoding="utf-8"?>
<p:tagLst xmlns:p="http://schemas.openxmlformats.org/presentationml/2006/main">
  <p:tag name="MH" val="20160830110903"/>
  <p:tag name="MH_LIBRARY" val="CONTENTS"/>
  <p:tag name="MH_AUTOCOLOR" val="TRUE"/>
  <p:tag name="MH_TYPE" val="CONTENTS"/>
  <p:tag name="ID" val="545819"/>
</p:tagLst>
</file>

<file path=ppt/tags/tag23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1"/>
</p:tagLst>
</file>

<file path=ppt/tags/tag24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1"/>
</p:tagLst>
</file>

<file path=ppt/tags/tag25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26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27.xml><?xml version="1.0" encoding="utf-8"?>
<p:tagLst xmlns:p="http://schemas.openxmlformats.org/presentationml/2006/main">
  <p:tag name="MH" val="20160830110903"/>
  <p:tag name="MH_LIBRARY" val="CONTENTS"/>
  <p:tag name="MH_AUTOCOLOR" val="TRUE"/>
  <p:tag name="MH_TYPE" val="CONTENTS"/>
  <p:tag name="ID" val="545819"/>
</p:tagLst>
</file>

<file path=ppt/tags/tag3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4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3"/>
</p:tagLst>
</file>

<file path=ppt/tags/tag5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3"/>
</p:tagLst>
</file>

<file path=ppt/tags/tag6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2"/>
</p:tagLst>
</file>

<file path=ppt/tags/tag7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2"/>
</p:tagLst>
</file>

<file path=ppt/tags/tag8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4"/>
</p:tagLst>
</file>

<file path=ppt/tags/tag9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heme/theme1.xml><?xml version="1.0" encoding="utf-8"?>
<a:theme xmlns:a="http://schemas.openxmlformats.org/drawingml/2006/main" name="My Music Powerpoint Template - www.freepptbackgrounds.net">
  <a:themeElements>
    <a:clrScheme name="自定义 396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3F3F3F"/>
      </a:accent1>
      <a:accent2>
        <a:srgbClr val="7F7F7F"/>
      </a:accent2>
      <a:accent3>
        <a:srgbClr val="3F3F3F"/>
      </a:accent3>
      <a:accent4>
        <a:srgbClr val="7F7F7F"/>
      </a:accent4>
      <a:accent5>
        <a:srgbClr val="3F3F3F"/>
      </a:accent5>
      <a:accent6>
        <a:srgbClr val="7F7F7F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3442</Words>
  <Application>WPS Presentation</Application>
  <PresentationFormat/>
  <Paragraphs>246</Paragraphs>
  <Slides>32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51" baseType="lpstr">
      <vt:lpstr>Arial</vt:lpstr>
      <vt:lpstr>SimSun</vt:lpstr>
      <vt:lpstr>Wingdings</vt:lpstr>
      <vt:lpstr>Arial</vt:lpstr>
      <vt:lpstr>Georgia</vt:lpstr>
      <vt:lpstr>Calibri</vt:lpstr>
      <vt:lpstr>Trebuchet MS</vt:lpstr>
      <vt:lpstr>Microsoft YaHei</vt:lpstr>
      <vt:lpstr>文泉驿正黑</vt:lpstr>
      <vt:lpstr>Calibri</vt:lpstr>
      <vt:lpstr>幼圆</vt:lpstr>
      <vt:lpstr>Verdana</vt:lpstr>
      <vt:lpstr>Arial Narrow</vt:lpstr>
      <vt:lpstr>Times New Roman</vt:lpstr>
      <vt:lpstr>Microsoft YaHei</vt:lpstr>
      <vt:lpstr>Arial Unicode MS</vt:lpstr>
      <vt:lpstr>WenQuanYi Zen Hei</vt:lpstr>
      <vt:lpstr>OpenSymbol</vt:lpstr>
      <vt:lpstr>My Music Powerpoint Template - www.freepptbackgrounds.net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conserv</cp:lastModifiedBy>
  <cp:revision>249</cp:revision>
  <dcterms:created xsi:type="dcterms:W3CDTF">2022-11-30T17:06:02Z</dcterms:created>
  <dcterms:modified xsi:type="dcterms:W3CDTF">2022-11-30T17:06:02Z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1033-11.1.0.11664</vt:lpwstr>
  </property>
</Properties>
</file>