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7" r:id="rId3"/>
  </p:sldMasterIdLst>
  <p:notesMasterIdLst>
    <p:notesMasterId r:id="rId5"/>
  </p:notesMasterIdLst>
  <p:sldIdLst>
    <p:sldId id="279" r:id="rId4"/>
    <p:sldId id="307" r:id="rId6"/>
    <p:sldId id="308" r:id="rId7"/>
    <p:sldId id="310" r:id="rId8"/>
    <p:sldId id="283" r:id="rId9"/>
    <p:sldId id="433" r:id="rId10"/>
    <p:sldId id="311" r:id="rId11"/>
    <p:sldId id="468" r:id="rId12"/>
    <p:sldId id="362" r:id="rId13"/>
    <p:sldId id="434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80" r:id="rId26"/>
    <p:sldId id="436" r:id="rId27"/>
    <p:sldId id="437" r:id="rId28"/>
    <p:sldId id="438" r:id="rId29"/>
    <p:sldId id="481" r:id="rId30"/>
    <p:sldId id="482" r:id="rId31"/>
    <p:sldId id="483" r:id="rId32"/>
    <p:sldId id="484" r:id="rId33"/>
    <p:sldId id="485" r:id="rId34"/>
    <p:sldId id="439" r:id="rId35"/>
    <p:sldId id="441" r:id="rId36"/>
    <p:sldId id="359" r:id="rId37"/>
  </p:sldIdLst>
  <p:sldSz cx="9144000" cy="514477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33"/>
        <p:guide pos="2859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1:notes"/>
          <p:cNvSpPr/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9pPr>
          </a:lstStyle>
          <a:p>
            <a:fld id="{1C0682DE-097C-43D6-9BDF-F71529C5ACE9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9pPr>
          </a:lstStyle>
          <a:p>
            <a:fld id="{1C0682DE-097C-43D6-9BDF-F71529C5ACE9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3:notes"/>
          <p:cNvSpPr/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5" name="Google Shape;705;p23:notes"/>
          <p:cNvSpPr/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Slide 2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Slide 10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type="body" idx="1"/>
          </p:nvPr>
        </p:nvSpPr>
        <p:spPr>
          <a:xfrm rot="5400000">
            <a:off x="2874240" y="-1216519"/>
            <a:ext cx="33955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Slide 11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6011552" y="772676"/>
            <a:ext cx="329309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type="body" idx="1"/>
          </p:nvPr>
        </p:nvSpPr>
        <p:spPr>
          <a:xfrm rot="5400000">
            <a:off x="1820553" y="-1208523"/>
            <a:ext cx="329309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">
  <p:cSld name="Slide 1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3">
  <p:cSld name="Slide 1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4">
  <p:cSld name="Slide 1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5">
  <p:cSld name="Slide 15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6">
  <p:cSld name="Slide 16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7">
  <p:cSld name="Slide 17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8">
  <p:cSld name="Slide 18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Slide 2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Slide 7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https://chezamusicschool.co.ke</a:t>
            </a:r>
            <a:endParaRPr lang="en-US"/>
          </a:p>
        </p:txBody>
      </p:sp>
      <p:sp>
        <p:nvSpPr>
          <p:cNvPr id="24" name="Google Shape;24;p3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  <p:sp>
        <p:nvSpPr>
          <p:cNvPr id="25" name="Google Shape;25;p3"/>
          <p:cNvSpPr txBox="1"/>
          <p:nvPr/>
        </p:nvSpPr>
        <p:spPr>
          <a:xfrm>
            <a:off x="3721290" y="232284"/>
            <a:ext cx="1701428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000" b="1" i="0" u="none" strike="noStrike" cap="none">
                <a:solidFill>
                  <a:srgbClr val="595959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Grade 3</a:t>
            </a:r>
            <a:endParaRPr lang="en-US" altLang="tr-TR" sz="2000" b="1" i="0" u="none" strike="noStrike" cap="none">
              <a:solidFill>
                <a:srgbClr val="595959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grpSp>
        <p:nvGrpSpPr>
          <p:cNvPr id="26" name="Google Shape;26;p3"/>
          <p:cNvGrpSpPr/>
          <p:nvPr/>
        </p:nvGrpSpPr>
        <p:grpSpPr>
          <a:xfrm>
            <a:off x="1594247" y="700336"/>
            <a:ext cx="5955507" cy="31441"/>
            <a:chOff x="3060700" y="4724400"/>
            <a:chExt cx="5955507" cy="31432"/>
          </a:xfrm>
        </p:grpSpPr>
        <p:cxnSp>
          <p:nvCxnSpPr>
            <p:cNvPr id="27" name="Google Shape;27;p3"/>
            <p:cNvCxnSpPr/>
            <p:nvPr/>
          </p:nvCxnSpPr>
          <p:spPr>
            <a:xfrm>
              <a:off x="3060700" y="4724400"/>
              <a:ext cx="5955507" cy="0"/>
            </a:xfrm>
            <a:prstGeom prst="straightConnector1">
              <a:avLst/>
            </a:prstGeom>
            <a:noFill/>
            <a:ln w="2857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3060700" y="4755832"/>
              <a:ext cx="5955507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Slide 7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https://chezamusicschool.co.ke</a:t>
            </a:r>
            <a:endParaRPr lang="en-US"/>
          </a:p>
        </p:txBody>
      </p:sp>
      <p:sp>
        <p:nvSpPr>
          <p:cNvPr id="24" name="Google Shape;24;p3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  <p:sp>
        <p:nvSpPr>
          <p:cNvPr id="25" name="Google Shape;25;p3"/>
          <p:cNvSpPr txBox="1"/>
          <p:nvPr/>
        </p:nvSpPr>
        <p:spPr>
          <a:xfrm>
            <a:off x="3721290" y="232284"/>
            <a:ext cx="1701428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000" b="1" i="0" u="none" strike="noStrike" cap="none">
                <a:solidFill>
                  <a:srgbClr val="595959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Grade 3</a:t>
            </a:r>
            <a:endParaRPr lang="en-US" altLang="tr-TR" sz="2000" b="1" i="0" u="none" strike="noStrike" cap="none">
              <a:solidFill>
                <a:srgbClr val="595959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grpSp>
        <p:nvGrpSpPr>
          <p:cNvPr id="26" name="Google Shape;26;p3"/>
          <p:cNvGrpSpPr/>
          <p:nvPr/>
        </p:nvGrpSpPr>
        <p:grpSpPr>
          <a:xfrm>
            <a:off x="1594247" y="700336"/>
            <a:ext cx="5955507" cy="31441"/>
            <a:chOff x="3060700" y="4724400"/>
            <a:chExt cx="5955507" cy="31432"/>
          </a:xfrm>
        </p:grpSpPr>
        <p:cxnSp>
          <p:nvCxnSpPr>
            <p:cNvPr id="27" name="Google Shape;27;p3"/>
            <p:cNvCxnSpPr/>
            <p:nvPr/>
          </p:nvCxnSpPr>
          <p:spPr>
            <a:xfrm>
              <a:off x="3060700" y="4724400"/>
              <a:ext cx="5955507" cy="0"/>
            </a:xfrm>
            <a:prstGeom prst="straightConnector1">
              <a:avLst/>
            </a:prstGeom>
            <a:noFill/>
            <a:ln w="2857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3060700" y="4755832"/>
              <a:ext cx="5955507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Slide 1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ctrTitle"/>
          </p:nvPr>
        </p:nvSpPr>
        <p:spPr>
          <a:xfrm>
            <a:off x="685800" y="1598313"/>
            <a:ext cx="7772400" cy="110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type="subTitle" idx="1"/>
          </p:nvPr>
        </p:nvSpPr>
        <p:spPr>
          <a:xfrm>
            <a:off x="1371600" y="2915550"/>
            <a:ext cx="6400800" cy="131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lide 3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722313" y="3306196"/>
            <a:ext cx="7772400" cy="102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 panose="02040502050405020303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type="body" idx="1"/>
          </p:nvPr>
        </p:nvSpPr>
        <p:spPr>
          <a:xfrm>
            <a:off x="722313" y="2180708"/>
            <a:ext cx="7772400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Slide 4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type="body" idx="1"/>
          </p:nvPr>
        </p:nvSpPr>
        <p:spPr>
          <a:xfrm>
            <a:off x="457200" y="900391"/>
            <a:ext cx="4038600" cy="254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type="body" idx="2"/>
          </p:nvPr>
        </p:nvSpPr>
        <p:spPr>
          <a:xfrm>
            <a:off x="4648200" y="900391"/>
            <a:ext cx="4038600" cy="254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Slide 5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6372200" y="2860576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PPT模板下载：www.1ppt.com/moban/          行业PPT模板：www.1ppt.com/hangye/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节日PPT模板：www.1ppt.com/jieri/          PPT素材：www.1ppt.com/sucai/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PPT背景图片：www.1ppt.com/beijing/        PPT图表：www.1ppt.com/tubiao/  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精美PPT下载：www.1ppt.com/xiazai/         PPT教程： www.1ppt.com/powerpoint/  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PPT课件：www.1ppt.com/kejian/             字体下载：www.1ppt.com/ziti/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工作总结PPT：www.1ppt.com/xiazai/zongjie/ 工作计划：www.1ppt.com/xiazai/jihua/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商务PPT模板：www.1ppt.com/moban/shangwu/  个人简历PPT：www.1ppt.com/xiazai/jianli/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毕业答辩PPT：www.1ppt.com/xiazai/dabian/  工作汇报PPT：www.1ppt.com/xiazai/huibao/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 panose="02040502050405020303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type="body" idx="1"/>
          </p:nvPr>
        </p:nvSpPr>
        <p:spPr>
          <a:xfrm>
            <a:off x="457200" y="1151690"/>
            <a:ext cx="4040188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2" name="Google Shape;52;p7"/>
          <p:cNvSpPr txBox="1"/>
          <p:nvPr>
            <p:ph type="body" idx="2"/>
          </p:nvPr>
        </p:nvSpPr>
        <p:spPr>
          <a:xfrm>
            <a:off x="457200" y="1631660"/>
            <a:ext cx="4040188" cy="29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7"/>
          <p:cNvSpPr txBox="1"/>
          <p:nvPr>
            <p:ph type="body" idx="3"/>
          </p:nvPr>
        </p:nvSpPr>
        <p:spPr>
          <a:xfrm>
            <a:off x="4645026" y="1151690"/>
            <a:ext cx="4041775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4" name="Google Shape;54;p7"/>
          <p:cNvSpPr txBox="1"/>
          <p:nvPr>
            <p:ph type="body" idx="4"/>
          </p:nvPr>
        </p:nvSpPr>
        <p:spPr>
          <a:xfrm>
            <a:off x="4645026" y="1631660"/>
            <a:ext cx="4041775" cy="29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7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Slide 6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Slide 8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 panose="02040502050405020303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type="body"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9"/>
          <p:cNvSpPr txBox="1"/>
          <p:nvPr>
            <p:ph type="body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9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Slide 9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 panose="02040502050405020303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/>
          <p:nvPr>
            <p:ph type="pic" idx="2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type="body" idx="1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0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Slide 10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type="body" idx="1"/>
          </p:nvPr>
        </p:nvSpPr>
        <p:spPr>
          <a:xfrm rot="5400000">
            <a:off x="2874240" y="-1216519"/>
            <a:ext cx="33955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Slide 11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6011552" y="772676"/>
            <a:ext cx="329309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type="body" idx="1"/>
          </p:nvPr>
        </p:nvSpPr>
        <p:spPr>
          <a:xfrm rot="5400000">
            <a:off x="1820553" y="-1208523"/>
            <a:ext cx="329309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Slide 1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ctrTitle"/>
          </p:nvPr>
        </p:nvSpPr>
        <p:spPr>
          <a:xfrm>
            <a:off x="685800" y="1598313"/>
            <a:ext cx="7772400" cy="110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type="subTitle" idx="1"/>
          </p:nvPr>
        </p:nvSpPr>
        <p:spPr>
          <a:xfrm>
            <a:off x="1371600" y="2915550"/>
            <a:ext cx="6400800" cy="131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">
  <p:cSld name="Slide 1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3">
  <p:cSld name="Slide 1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4">
  <p:cSld name="Slide 1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5">
  <p:cSld name="Slide 15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6">
  <p:cSld name="Slide 16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7">
  <p:cSld name="Slide 17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8">
  <p:cSld name="Slide 18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lide 3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722313" y="3306196"/>
            <a:ext cx="7772400" cy="102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 panose="02040502050405020303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type="body" idx="1"/>
          </p:nvPr>
        </p:nvSpPr>
        <p:spPr>
          <a:xfrm>
            <a:off x="722313" y="2180708"/>
            <a:ext cx="7772400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Slide 4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type="body" idx="1"/>
          </p:nvPr>
        </p:nvSpPr>
        <p:spPr>
          <a:xfrm>
            <a:off x="457200" y="900391"/>
            <a:ext cx="4038600" cy="254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type="body" idx="2"/>
          </p:nvPr>
        </p:nvSpPr>
        <p:spPr>
          <a:xfrm>
            <a:off x="4648200" y="900391"/>
            <a:ext cx="4038600" cy="254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Slide 5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6372200" y="2860576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PPT模板下载：www.1ppt.com/moban/          行业PPT模板：www.1ppt.com/hangye/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节日PPT模板：www.1ppt.com/jieri/          PPT素材：www.1ppt.com/sucai/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PPT背景图片：www.1ppt.com/beijing/        PPT图表：www.1ppt.com/tubiao/  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精美PPT下载：www.1ppt.com/xiazai/         PPT教程： www.1ppt.com/powerpoint/  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PPT课件：www.1ppt.com/kejian/             字体下载：www.1ppt.com/ziti/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工作总结PPT：www.1ppt.com/xiazai/zongjie/ 工作计划：www.1ppt.com/xiazai/jihua/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商务PPT模板：www.1ppt.com/moban/shangwu/  个人简历PPT：www.1ppt.com/xiazai/jianli/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毕业答辩PPT：www.1ppt.com/xiazai/dabian/  工作汇报PPT：www.1ppt.com/xiazai/huibao/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 panose="02040502050405020303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type="body" idx="1"/>
          </p:nvPr>
        </p:nvSpPr>
        <p:spPr>
          <a:xfrm>
            <a:off x="457200" y="1151690"/>
            <a:ext cx="4040188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2" name="Google Shape;52;p7"/>
          <p:cNvSpPr txBox="1"/>
          <p:nvPr>
            <p:ph type="body" idx="2"/>
          </p:nvPr>
        </p:nvSpPr>
        <p:spPr>
          <a:xfrm>
            <a:off x="457200" y="1631660"/>
            <a:ext cx="4040188" cy="29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7"/>
          <p:cNvSpPr txBox="1"/>
          <p:nvPr>
            <p:ph type="body" idx="3"/>
          </p:nvPr>
        </p:nvSpPr>
        <p:spPr>
          <a:xfrm>
            <a:off x="4645026" y="1151690"/>
            <a:ext cx="4041775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4" name="Google Shape;54;p7"/>
          <p:cNvSpPr txBox="1"/>
          <p:nvPr>
            <p:ph type="body" idx="4"/>
          </p:nvPr>
        </p:nvSpPr>
        <p:spPr>
          <a:xfrm>
            <a:off x="4645026" y="1631660"/>
            <a:ext cx="4041775" cy="29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7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Slide 6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Slide 8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 panose="02040502050405020303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type="body"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9"/>
          <p:cNvSpPr txBox="1"/>
          <p:nvPr>
            <p:ph type="body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9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Slide 9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 panose="02040502050405020303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/>
          <p:nvPr>
            <p:ph type="pic" idx="2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type="body" idx="1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0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 panose="02040502050405020303"/>
              <a:buNone/>
              <a:defRPr sz="4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 panose="02040502050405020303"/>
              <a:buNone/>
              <a:defRPr sz="4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chezamusicschool.co.ke/mtg1l1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s://chezamusicschool.co.ke/mtg1l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 descr="/home/conserv/.projects/.cheza/public/config/cheza-logo-long-dark-62d95ed09819b.pngcheza-logo-long-dark-62d95ed09819b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35380" y="989330"/>
            <a:ext cx="6873240" cy="13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/>
          <p:nvPr/>
        </p:nvSpPr>
        <p:spPr>
          <a:xfrm>
            <a:off x="341630" y="3146425"/>
            <a:ext cx="8460740" cy="117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25" tIns="32500" rIns="65025" bIns="32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200"/>
              <a:buFont typeface="Arial" panose="020B0604020202020204"/>
              <a:buNone/>
            </a:pPr>
            <a:r>
              <a:rPr lang="en-US" altLang="tr-TR" sz="7200" b="0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Music Theory G3</a:t>
            </a:r>
            <a:endParaRPr lang="en-US" altLang="tr-TR" sz="7200" b="0" i="0" u="none" strike="noStrike" cap="none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3563422" y="2666747"/>
            <a:ext cx="2016224" cy="31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25" tIns="32500" rIns="65025" bIns="32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 panose="020B0604020202020204"/>
              <a:buNone/>
            </a:pPr>
            <a:r>
              <a:rPr lang="en-US" altLang="tr-TR" sz="1600" b="0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LESSON 1</a:t>
            </a:r>
            <a:endParaRPr lang="en-US" altLang="tr-TR" sz="1600" b="0" i="0" u="none" strike="noStrike" cap="none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032760" y="4487545"/>
            <a:ext cx="3077845" cy="248920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32" tIns="32516" rIns="65032" bIns="325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tr-TR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Quiz: </a:t>
            </a:r>
            <a:r>
              <a:rPr lang="en-US" altLang="tr-TR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hlinkClick r:id="rId2" action="ppaction://hlinkfile"/>
              </a:rPr>
              <a:t>www.chezamusicschool.co.ke/mtg3l1</a:t>
            </a:r>
            <a:endParaRPr lang="en-US" altLang="tr-TR" sz="12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62075" y="912495"/>
            <a:ext cx="693293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time signature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54075" y="3878580"/>
            <a:ext cx="775716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time signature is 2/4. Eight demisemiquavers are equal to one crotchet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/home/maestro/Pictures/Screenshots/chapter 1/exercise 2/Screenshot from 2023-05-18 07-14-27.pngScreenshot from 2023-05-18 07-14-2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8655" y="1642745"/>
            <a:ext cx="7959725" cy="223583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62075" y="912495"/>
            <a:ext cx="693293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time signature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83615" y="3878580"/>
            <a:ext cx="775589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time signature is 3/4. Eight demisemiquavers are equal to one crotchet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/home/maestro/Pictures/Screenshots/chapter 1/exercise 2/Screenshot from 2023-05-18 07-16-43.pngScreenshot from 2023-05-18 07-16-4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8655" y="1643063"/>
            <a:ext cx="7959725" cy="22352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62075" y="912495"/>
            <a:ext cx="693293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time signature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46455" y="3878580"/>
            <a:ext cx="775462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time signature is 3/2. Eight demisemiquavers are equal to one crotchet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/home/maestro/Pictures/Screenshots/chapter 1/exercise 2/Screenshot from 2023-05-18 07-22-02.pngScreenshot from 2023-05-18 07-22-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9290" y="1643063"/>
            <a:ext cx="7958455" cy="22352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62075" y="912495"/>
            <a:ext cx="693293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time signature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37895" y="3878580"/>
            <a:ext cx="757110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time signature is 3/8. Four demisemiquavers are equal to one quaver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/home/maestro/Pictures/Screenshots/chapter 1/exercise 2/Screenshot from 2023-05-18 07-24-58.pngScreenshot from 2023-05-18 07-24-5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9290" y="1643380"/>
            <a:ext cx="7958455" cy="223456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62075" y="912495"/>
            <a:ext cx="693293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time signature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70560" y="3877945"/>
            <a:ext cx="799147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time signature is 4/4. Two demisemiquavers are equal to one semiquaver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/home/maestro/Pictures/Screenshots/chapter 1/exercise 2/Screenshot from 2023-05-18 07-26-59.pngScreenshot from 2023-05-18 07-26-5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70560" y="1643380"/>
            <a:ext cx="7955915" cy="223456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2372360" y="912495"/>
            <a:ext cx="592264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Triplet Demisemiquavers</a:t>
            </a:r>
            <a:endParaRPr lang="en-US" altLang="tr-TR" sz="24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76580" y="3126105"/>
            <a:ext cx="794194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Reminder: A triplet is a group of three notes that are played in time of two of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same time value.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66420" y="3931285"/>
            <a:ext cx="753999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triplet of demisequavers are therefore equal to one semiquaver (or two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demisemiquavers).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7" name="Picture 6" descr="Screenshot from 2023-05-18 07-45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150" y="1598295"/>
            <a:ext cx="5400675" cy="16764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410970" y="1194435"/>
            <a:ext cx="632142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triplet may include notes and rests of different time values.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356360" y="3954145"/>
            <a:ext cx="629729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3 written above with or without a bracket shows a triplet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Screenshot from 2023-05-18 07-46-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0290" y="1884045"/>
            <a:ext cx="1828800" cy="1562100"/>
          </a:xfrm>
          <a:prstGeom prst="rect">
            <a:avLst/>
          </a:prstGeom>
        </p:spPr>
      </p:pic>
      <p:pic>
        <p:nvPicPr>
          <p:cNvPr id="4" name="Picture 3" descr="Screenshot from 2023-05-18 07-45-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20" y="1791335"/>
            <a:ext cx="1828800" cy="1562100"/>
          </a:xfrm>
          <a:prstGeom prst="rect">
            <a:avLst/>
          </a:prstGeom>
        </p:spPr>
      </p:pic>
      <p:pic>
        <p:nvPicPr>
          <p:cNvPr id="9" name="Picture 8" descr="Screenshot from 2023-05-18 07-46-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930" y="1868805"/>
            <a:ext cx="1828800" cy="15621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212215" y="1102995"/>
            <a:ext cx="672211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Is the triplet below correctly written to be equal to a semiquaver?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356360" y="3954145"/>
            <a:ext cx="643763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No, a demisemiquaver triplet should have 3 semisemiquavers.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Picture 1" descr="Screenshot from 2023-05-18 07-56-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9645" y="1897380"/>
            <a:ext cx="1828800" cy="15621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410970" y="1194435"/>
            <a:ext cx="547116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time signature for the following melody?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356360" y="3954145"/>
            <a:ext cx="50723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time signature is 2/4. Observe the grouping.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" name="Picture 8" descr="/home/maestro/Pictures/Screenshots/chapter 1/exercise 5/Screenshot from 2023-05-18 08-26-57.pngScreenshot from 2023-05-18 08-26-5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13155" y="1931035"/>
            <a:ext cx="6917690" cy="156146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410970" y="1194435"/>
            <a:ext cx="547116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time signature for the following melody?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356360" y="3954145"/>
            <a:ext cx="507873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time signature is 3/8. Observe the grouping.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" name="Picture 8" descr="/home/maestro/Pictures/Screenshots/chapter 1/exercise 5/Screenshot from 2023-05-18 16-32-45.pngScreenshot from 2023-05-18 16-32-4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49998" y="1931035"/>
            <a:ext cx="6644005" cy="156146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092474" y="2000079"/>
            <a:ext cx="1856312" cy="465769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tr-TR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Rhythm 1</a:t>
            </a:r>
            <a:endParaRPr lang="en-US" altLang="tr-TR" sz="1400" b="1" dirty="0" err="1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078" name="MH_Number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48787" y="2000080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grpSp>
        <p:nvGrpSpPr>
          <p:cNvPr id="2" name="MH_Others_1"/>
          <p:cNvGrpSpPr/>
          <p:nvPr>
            <p:custDataLst>
              <p:tags r:id="rId3"/>
            </p:custDataLst>
          </p:nvPr>
        </p:nvGrpSpPr>
        <p:grpSpPr>
          <a:xfrm>
            <a:off x="4437977" y="938503"/>
            <a:ext cx="295054" cy="4132275"/>
            <a:chOff x="4349750" y="1062266"/>
            <a:chExt cx="393426" cy="5508000"/>
          </a:xfrm>
        </p:grpSpPr>
        <p:pic>
          <p:nvPicPr>
            <p:cNvPr id="3083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49750" y="1062266"/>
              <a:ext cx="81701" cy="5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79350" y="1815142"/>
              <a:ext cx="63826" cy="4556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MH_Entry_3"/>
          <p:cNvSpPr/>
          <p:nvPr>
            <p:custDataLst>
              <p:tags r:id="rId6"/>
            </p:custDataLst>
          </p:nvPr>
        </p:nvSpPr>
        <p:spPr>
          <a:xfrm>
            <a:off x="2092474" y="3122709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Pitch</a:t>
            </a:r>
            <a:endParaRPr lang="en-US" altLang="zh-CN" sz="1400" b="1" dirty="0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19" name="MH_Number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48787" y="3122711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03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0" name="MH_Entry_2"/>
          <p:cNvSpPr/>
          <p:nvPr>
            <p:custDataLst>
              <p:tags r:id="rId8"/>
            </p:custDataLst>
          </p:nvPr>
        </p:nvSpPr>
        <p:spPr>
          <a:xfrm flipH="1">
            <a:off x="5219719" y="2561394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tr-TR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Rhythm 2</a:t>
            </a:r>
            <a:endParaRPr lang="en-US" altLang="tr-TR" sz="1400" b="1" dirty="0" err="1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1" name="MH_Number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4777688" y="2561394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4" name="MH_Number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4777688" y="3684027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8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04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51" name="MH_Others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63783" y="693667"/>
            <a:ext cx="1524446" cy="4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CONTENTS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41" name="MH_Entry_4"/>
          <p:cNvSpPr/>
          <p:nvPr>
            <p:custDataLst>
              <p:tags r:id="rId12"/>
            </p:custDataLst>
          </p:nvPr>
        </p:nvSpPr>
        <p:spPr>
          <a:xfrm flipH="1">
            <a:off x="5219719" y="3684026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Keys &amp; Scales 1</a:t>
            </a:r>
            <a:endParaRPr lang="en-US" sz="1400" b="1" dirty="0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078" grpId="0"/>
      <p:bldP spid="18" grpId="0" bldLvl="0" animBg="1"/>
      <p:bldP spid="19" grpId="0"/>
      <p:bldP spid="30" grpId="0" bldLvl="0" animBg="1"/>
      <p:bldP spid="31" grpId="0"/>
      <p:bldP spid="34" grpId="0"/>
      <p:bldP spid="51" grpId="0"/>
      <p:bldP spid="4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r="5144"/>
          <a:stretch>
            <a:fillRect/>
          </a:stretch>
        </p:blipFill>
        <p:spPr>
          <a:xfrm>
            <a:off x="1203960" y="2472690"/>
            <a:ext cx="6918960" cy="1263650"/>
          </a:xfrm>
          <a:prstGeom prst="rect">
            <a:avLst/>
          </a:prstGeom>
        </p:spPr>
      </p:pic>
      <p:pic>
        <p:nvPicPr>
          <p:cNvPr id="2" name="Picture 1" descr="Screenshot from 2023-05-19 13-29-17"/>
          <p:cNvPicPr>
            <a:picLocks noChangeAspect="1"/>
          </p:cNvPicPr>
          <p:nvPr/>
        </p:nvPicPr>
        <p:blipFill>
          <a:blip r:embed="rId2"/>
          <a:srcRect r="7905" b="24854"/>
          <a:stretch>
            <a:fillRect/>
          </a:stretch>
        </p:blipFill>
        <p:spPr>
          <a:xfrm>
            <a:off x="894715" y="919480"/>
            <a:ext cx="7228205" cy="15532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10970" y="790575"/>
            <a:ext cx="681609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Which rest(s) can be added in the place shown by a square below?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356360" y="3954145"/>
            <a:ext cx="649605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semiquaver rest is added to complete the third crotchet beat.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0330" y="1383665"/>
            <a:ext cx="721360" cy="1089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5" grpId="1"/>
      <p:bldP spid="7" grpId="1" animBg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Picture 2" descr="Screenshot from 2023-05-21 06-52-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8365" y="1085215"/>
            <a:ext cx="8039100" cy="18097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10970" y="790575"/>
            <a:ext cx="681609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Which rest(s) can be added in the place shown by a square below?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365250" y="3685540"/>
            <a:ext cx="7444105" cy="1337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semiquaver rest is added to complete the first quaver beat, then a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quaver rest is added to cover the second quaver beat. </a:t>
            </a: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Each new silent 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beat needs a new rest.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65" y="2510790"/>
            <a:ext cx="8096885" cy="14027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15380" y="1445895"/>
            <a:ext cx="1143000" cy="1089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8" grpId="1" animBg="1"/>
      <p:bldP spid="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2745105" y="912495"/>
            <a:ext cx="365379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Starting on an upbeat</a:t>
            </a:r>
            <a:endParaRPr lang="en-US" altLang="tr-TR" sz="24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65125" y="1692910"/>
            <a:ext cx="8358505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While some music will start on the first beat of the bar, some don’t.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An upbeat, mostly the last beat of the bar, can be the first note of a music.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When this is the case, the last bar will be short of the value in the first bar, so that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first and last bars make a complete bar.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Screenshot from 2023-05-22 20-45-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770" y="3411855"/>
            <a:ext cx="8952230" cy="161163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  <p:bldLst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803910" y="1671320"/>
            <a:ext cx="722249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Time signatures may be described as duple, triple, or quadruple time,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depending on the number of beats in each bar.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03910" y="2736850"/>
            <a:ext cx="5290185" cy="1337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duple time signature has two beats in a bar.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triple time signature has three beats in a bar.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quadruple time signature has four beats in a bar.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Google Shape;195;p25"/>
          <p:cNvSpPr/>
          <p:nvPr/>
        </p:nvSpPr>
        <p:spPr>
          <a:xfrm>
            <a:off x="1884680" y="920115"/>
            <a:ext cx="560006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Duple, triple, and quadruple time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7" name="Picture 6" descr="Screenshot from 2023-05-22 20-46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1230" y="2495550"/>
            <a:ext cx="2654300" cy="181991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803910" y="4218305"/>
            <a:ext cx="682117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type of beat doesn’t matter, only the number of beats in a bar.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5" grpId="1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2723515" y="843915"/>
            <a:ext cx="4269740" cy="67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Grouping of notes and rests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932180" y="1520825"/>
            <a:ext cx="8163560" cy="1337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Beams: Quavers, semiquavers, and demisemiquavers can be grouped together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across one or more beats. </a:t>
            </a: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Avoid beaming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them together </a:t>
            </a: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across the middle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of a </a:t>
            </a: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4/4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bar.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29640" y="2912745"/>
            <a:ext cx="8098155" cy="1337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Rests: Each </a:t>
            </a: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whole bar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, </a:t>
            </a: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half bar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, or </a:t>
            </a: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whole beat of silence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should have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i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its own rest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. For silences in the </a:t>
            </a: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middle of a beat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, use a </a:t>
            </a:r>
            <a:r>
              <a:rPr lang="en-US" altLang="tr-TR" sz="1800" i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new rest for each half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beat. </a:t>
            </a:r>
            <a:r>
              <a:rPr lang="en-US" altLang="tr-TR" sz="1800" i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Whole bars of silence should use a semibreve rest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41705" y="4342765"/>
            <a:ext cx="599122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Ties: Avoid ties where single notes can be written instead.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" grpId="0"/>
      <p:bldP spid="4" grpId="1"/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Screenshot from 2023-05-22 20-54-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6855" y="1421765"/>
            <a:ext cx="6534150" cy="180022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807845" y="3395980"/>
            <a:ext cx="584327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No, avoid grouping notes across the middle of a 4/4 bar.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Google Shape;195;p25"/>
          <p:cNvSpPr/>
          <p:nvPr/>
        </p:nvSpPr>
        <p:spPr>
          <a:xfrm>
            <a:off x="2051050" y="912495"/>
            <a:ext cx="560006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Is the following bar grouped correctly?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2359660" y="3572510"/>
            <a:ext cx="460311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No, group everything with flags in 3/8 time.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Google Shape;195;p25"/>
          <p:cNvSpPr/>
          <p:nvPr/>
        </p:nvSpPr>
        <p:spPr>
          <a:xfrm>
            <a:off x="2051050" y="912495"/>
            <a:ext cx="560006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Is the following bar grouped correctly?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Screenshot from 2023-05-22 20-54-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7845" y="1595755"/>
            <a:ext cx="6534150" cy="180022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1723390" y="3596005"/>
            <a:ext cx="608584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No, avoid ties where single notes could be written instead..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Google Shape;195;p25"/>
          <p:cNvSpPr/>
          <p:nvPr/>
        </p:nvSpPr>
        <p:spPr>
          <a:xfrm>
            <a:off x="2051050" y="912495"/>
            <a:ext cx="560006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Is the following bar grouped correctly?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Picture 1" descr="Screenshot from 2023-05-22 20-55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1671955"/>
            <a:ext cx="6534150" cy="180022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1223645" y="3642360"/>
            <a:ext cx="669671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last bar. A completely silent bar should use a semibreve rest.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Google Shape;195;p25"/>
          <p:cNvSpPr/>
          <p:nvPr/>
        </p:nvSpPr>
        <p:spPr>
          <a:xfrm>
            <a:off x="1024255" y="828675"/>
            <a:ext cx="727710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Which of the following bars isn’t grouped correctly?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Screenshot from 2023-05-22 21-00-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" y="1923415"/>
            <a:ext cx="9029700" cy="14541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1223645" y="3642360"/>
            <a:ext cx="610552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second bar. Don’t group rests in the middle of 4/4 bar.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last bar: The rest should be a semiquaver rest instead.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Google Shape;195;p25"/>
          <p:cNvSpPr/>
          <p:nvPr/>
        </p:nvSpPr>
        <p:spPr>
          <a:xfrm>
            <a:off x="1024255" y="828675"/>
            <a:ext cx="727710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Which of the following bars isn’t grouped correctly?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Picture 1" descr="Screenshot from 2023-05-22 20-59-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" y="1892300"/>
            <a:ext cx="8716645" cy="14033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092474" y="2000079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tr-TR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Keys &amp; Scales 2</a:t>
            </a:r>
            <a:endParaRPr lang="en-US" altLang="tr-TR" sz="1400" b="1" dirty="0" err="1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078" name="MH_Number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48787" y="2000080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05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grpSp>
        <p:nvGrpSpPr>
          <p:cNvPr id="2" name="MH_Others_1"/>
          <p:cNvGrpSpPr/>
          <p:nvPr>
            <p:custDataLst>
              <p:tags r:id="rId3"/>
            </p:custDataLst>
          </p:nvPr>
        </p:nvGrpSpPr>
        <p:grpSpPr>
          <a:xfrm>
            <a:off x="4437977" y="938503"/>
            <a:ext cx="295054" cy="4132275"/>
            <a:chOff x="4349750" y="1062266"/>
            <a:chExt cx="393426" cy="5508000"/>
          </a:xfrm>
        </p:grpSpPr>
        <p:pic>
          <p:nvPicPr>
            <p:cNvPr id="3083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49750" y="1062266"/>
              <a:ext cx="81701" cy="5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79350" y="1815142"/>
              <a:ext cx="63826" cy="4556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MH_Entry_3"/>
          <p:cNvSpPr/>
          <p:nvPr>
            <p:custDataLst>
              <p:tags r:id="rId6"/>
            </p:custDataLst>
          </p:nvPr>
        </p:nvSpPr>
        <p:spPr>
          <a:xfrm>
            <a:off x="2092474" y="3122709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Tonic Triads</a:t>
            </a:r>
            <a:endParaRPr lang="en-US" altLang="zh-CN" sz="1400" b="1" dirty="0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19" name="MH_Number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48787" y="3122711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07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0" name="MH_Entry_2"/>
          <p:cNvSpPr/>
          <p:nvPr>
            <p:custDataLst>
              <p:tags r:id="rId8"/>
            </p:custDataLst>
          </p:nvPr>
        </p:nvSpPr>
        <p:spPr>
          <a:xfrm flipH="1">
            <a:off x="5219719" y="2561394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tr-TR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Intervals</a:t>
            </a:r>
            <a:endParaRPr lang="en-US" altLang="tr-TR" sz="1400" b="1" dirty="0" err="1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1" name="MH_Number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4777688" y="2561394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06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4" name="MH_Number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4736465" y="3684270"/>
            <a:ext cx="483235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8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51" name="MH_Others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63783" y="693667"/>
            <a:ext cx="1524446" cy="4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CONTENTS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41" name="MH_Entry_4"/>
          <p:cNvSpPr/>
          <p:nvPr>
            <p:custDataLst>
              <p:tags r:id="rId12"/>
            </p:custDataLst>
          </p:nvPr>
        </p:nvSpPr>
        <p:spPr>
          <a:xfrm flipH="1">
            <a:off x="5219719" y="3684026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Terms and Signs</a:t>
            </a:r>
            <a:endParaRPr lang="en-US" sz="1400" b="1" dirty="0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078" grpId="0"/>
      <p:bldP spid="18" grpId="0" bldLvl="0" animBg="1"/>
      <p:bldP spid="19" grpId="0"/>
      <p:bldP spid="30" grpId="0" bldLvl="0" animBg="1"/>
      <p:bldP spid="31" grpId="0"/>
      <p:bldP spid="34" grpId="0"/>
      <p:bldP spid="51" grpId="0"/>
      <p:bldP spid="41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8"/>
          <p:cNvSpPr txBox="1"/>
          <p:nvPr/>
        </p:nvSpPr>
        <p:spPr>
          <a:xfrm>
            <a:off x="165735" y="3642360"/>
            <a:ext cx="85807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third bar.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For silences in the middle of a beat, use a new rest for each half beat.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fourth bar: The rest should be a semiquaver rest instead.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Google Shape;195;p25"/>
          <p:cNvSpPr/>
          <p:nvPr/>
        </p:nvSpPr>
        <p:spPr>
          <a:xfrm>
            <a:off x="1024255" y="828675"/>
            <a:ext cx="727710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Which of the following bars isn’t grouped correctly?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Screenshot from 2023-05-22 21-00-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" y="1837690"/>
            <a:ext cx="9036685" cy="146875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182370" y="912495"/>
            <a:ext cx="653859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Rewriting melodies in half or double values 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359535" y="1819275"/>
            <a:ext cx="691261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Rhythms can be written in different time signatures by doubling or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halfing all the time values.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353820" y="2741295"/>
            <a:ext cx="6924040" cy="21685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2/4 will become 2/2 when all the notes are doubled, and vice-versa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3/8 will become 3/4 when all the notes are doubled, and vice-versa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4/2 will become 4/4 when all the notes are halved, and vice-versa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Take note that the number of beats do not change.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3900805" y="751840"/>
            <a:ext cx="3082925" cy="593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Example: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512570" y="2613660"/>
            <a:ext cx="712787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When all the values in the above bar are halved, the following will be 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new time signature and notes: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0105" y="1337945"/>
            <a:ext cx="4924425" cy="1352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716"/>
          <a:stretch>
            <a:fillRect/>
          </a:stretch>
        </p:blipFill>
        <p:spPr>
          <a:xfrm>
            <a:off x="2271395" y="3535680"/>
            <a:ext cx="4227195" cy="117157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  <p:bldLst>
      <p:bldP spid="9" grpId="0"/>
      <p:bldP spid="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2"/>
          <p:cNvSpPr/>
          <p:nvPr/>
        </p:nvSpPr>
        <p:spPr>
          <a:xfrm>
            <a:off x="324163" y="2530592"/>
            <a:ext cx="8496944" cy="11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25" tIns="32500" rIns="65025" bIns="32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200"/>
              <a:buFont typeface="Arial" panose="020B0604020202020204"/>
              <a:buNone/>
            </a:pPr>
            <a:r>
              <a:rPr lang="tr-TR" sz="7200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Thank you, Friends</a:t>
            </a:r>
            <a:endParaRPr sz="72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034030" y="4196080"/>
            <a:ext cx="3077845" cy="248920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32" tIns="32516" rIns="65032" bIns="325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tr-TR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Quiz: </a:t>
            </a:r>
            <a:r>
              <a:rPr lang="en-US" altLang="tr-TR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hlinkClick r:id="rId1" action="ppaction://hlinkfile"/>
              </a:rPr>
              <a:t>www.chezamusicschool.co.ke/mtg3l1</a:t>
            </a:r>
            <a:endParaRPr lang="en-US" altLang="tr-TR" sz="12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0" name="Google Shape;100;p20" descr="/home/conserv/.projects/.cheza/public/config/cheza-logo-long-dark-62d95ed09819b.pngcheza-logo-long-dark-62d95ed09819b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5380" y="989330"/>
            <a:ext cx="6873240" cy="13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6"/>
          <p:cNvSpPr txBox="1"/>
          <p:nvPr/>
        </p:nvSpPr>
        <p:spPr>
          <a:xfrm>
            <a:off x="1694180" y="341630"/>
            <a:ext cx="5755005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altLang="tr-TR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charset="-122"/>
                <a:cs typeface="Times New Roman" panose="02020603050405020304" pitchFamily="18" charset="0"/>
              </a:rPr>
              <a:t>Terms &amp; Signs for the day:</a:t>
            </a:r>
            <a:endParaRPr lang="en-US" altLang="tr-TR" sz="2000" b="1" kern="0" dirty="0" err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3" name="Google Shape;195;p25"/>
          <p:cNvSpPr/>
          <p:nvPr/>
        </p:nvSpPr>
        <p:spPr>
          <a:xfrm>
            <a:off x="858520" y="854075"/>
            <a:ext cx="3941445" cy="429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sforzando, sforzato, sf, sfz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- forced, accented 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andantino 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slightly faster/slower than andante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prestissimo 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very fast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agitato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- agitated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animato 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animated, lively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con forza 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with force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energico 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energetic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giocoso 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playful, merry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Google Shape;195;p25"/>
          <p:cNvSpPr/>
          <p:nvPr/>
        </p:nvSpPr>
        <p:spPr>
          <a:xfrm>
            <a:off x="4638675" y="717550"/>
            <a:ext cx="4290695" cy="429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leggiero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- light 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maestoso 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majestic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marcato (mark.)-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emphatic, accented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pesante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- heavy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risoluto 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bold, strong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scherzando 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playful, joking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semplice 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simple, plain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sostenuto (sost.)-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sustained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tranquillo 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calm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triste, tristamente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- sad, sorrowful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1918120" y="1780031"/>
            <a:ext cx="1064990" cy="9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400" b="1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0</a:t>
            </a:r>
            <a:r>
              <a:rPr lang="en-US" altLang="tr-TR" sz="5400" b="1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1</a:t>
            </a:r>
            <a:endParaRPr lang="en-US" altLang="tr-TR" sz="5400" b="1" i="0" u="none" strike="noStrike" cap="none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cxnSp>
        <p:nvCxnSpPr>
          <p:cNvPr id="126" name="Google Shape;126;p22"/>
          <p:cNvCxnSpPr/>
          <p:nvPr/>
        </p:nvCxnSpPr>
        <p:spPr>
          <a:xfrm>
            <a:off x="1753279" y="2573068"/>
            <a:ext cx="1378561" cy="0"/>
          </a:xfrm>
          <a:prstGeom prst="straightConnector1">
            <a:avLst/>
          </a:prstGeom>
          <a:noFill/>
          <a:ln w="12700" cap="flat" cmpd="sng">
            <a:solidFill>
              <a:srgbClr val="3F3F3F">
                <a:alpha val="77647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2"/>
          <p:cNvSpPr txBox="1"/>
          <p:nvPr/>
        </p:nvSpPr>
        <p:spPr>
          <a:xfrm>
            <a:off x="1918121" y="2617808"/>
            <a:ext cx="1033700" cy="23852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100" b="1" i="0" u="none" strike="noStrike" cap="none">
                <a:solidFill>
                  <a:schemeClr val="lt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Grade 3</a:t>
            </a:r>
            <a:endParaRPr lang="en-US" altLang="tr-TR" sz="1100" b="1" i="0" u="none" strike="noStrike" cap="none">
              <a:solidFill>
                <a:schemeClr val="lt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3312795" y="2104390"/>
            <a:ext cx="2539365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000" b="1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Rhythm 1</a:t>
            </a:r>
            <a:endParaRPr lang="en-US" altLang="tr-TR" sz="2000" b="1" i="0" u="none" strike="noStrike" cap="none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3312795" y="2736850"/>
            <a:ext cx="4629150" cy="169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DEMISEMIQUAVER</a:t>
            </a:r>
            <a:endParaRPr lang="en-US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TRIPLET DEMISEMIQUAVERS</a:t>
            </a:r>
            <a:endParaRPr lang="en-US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STARTING ON AN UPBEAT</a:t>
            </a:r>
            <a:endParaRPr lang="en-US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DUPLE, TRIPLE AND QUADRUPLE TIME</a:t>
            </a:r>
            <a:endParaRPr lang="en-US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GROUPING NOTES AND RESTS</a:t>
            </a:r>
            <a:endParaRPr lang="en-US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225800" y="679450"/>
            <a:ext cx="2704465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demisemiquaver</a:t>
            </a:r>
            <a:endParaRPr lang="en-US" altLang="tr-TR" sz="1800" b="1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7" name="Google Shape;145;p23"/>
          <p:cNvSpPr/>
          <p:nvPr/>
        </p:nvSpPr>
        <p:spPr>
          <a:xfrm>
            <a:off x="1139825" y="1113155"/>
            <a:ext cx="6864350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demisemiquaver is one of the shortest time values in music notation.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6" name="Picture 5" descr="Screenshot from 2023-05-18 06-58-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9815" y="1445260"/>
            <a:ext cx="2453640" cy="1169035"/>
          </a:xfrm>
          <a:prstGeom prst="rect">
            <a:avLst/>
          </a:prstGeom>
        </p:spPr>
      </p:pic>
      <p:sp>
        <p:nvSpPr>
          <p:cNvPr id="3" name="Google Shape;145;p23"/>
          <p:cNvSpPr/>
          <p:nvPr/>
        </p:nvSpPr>
        <p:spPr>
          <a:xfrm>
            <a:off x="1139825" y="1983105"/>
            <a:ext cx="6864350" cy="38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It has 3 flags/tails or beams when it is part of a group</a:t>
            </a:r>
            <a:endParaRPr lang="en-US" altLang="tr-TR" sz="1800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" name="Picture 8" descr="Screenshot from 2023-05-18 06-55-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2671445"/>
            <a:ext cx="9143365" cy="17272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7" grpId="1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3397250" y="769620"/>
            <a:ext cx="3385185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demisemiquaver</a:t>
            </a:r>
            <a:endParaRPr lang="en-US" altLang="tr-TR" sz="18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Google Shape;195;p25"/>
          <p:cNvSpPr/>
          <p:nvPr/>
        </p:nvSpPr>
        <p:spPr>
          <a:xfrm>
            <a:off x="1299845" y="1209675"/>
            <a:ext cx="6544310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There are 8 demisemiquavers in a crotchet.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Google Shape;195;p25"/>
          <p:cNvSpPr/>
          <p:nvPr/>
        </p:nvSpPr>
        <p:spPr>
          <a:xfrm>
            <a:off x="1299845" y="1565275"/>
            <a:ext cx="6544310" cy="48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Each demisemiquaver is also half of a semiquaver.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5" name="Picture 4" descr="Screenshot from 2023-05-18 06-55-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4525" y="2049780"/>
            <a:ext cx="2753360" cy="283718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3397250" y="769620"/>
            <a:ext cx="3385185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demisemiquaver</a:t>
            </a:r>
            <a:endParaRPr lang="en-US" altLang="tr-TR" sz="18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Google Shape;195;p25"/>
          <p:cNvSpPr/>
          <p:nvPr/>
        </p:nvSpPr>
        <p:spPr>
          <a:xfrm>
            <a:off x="1430020" y="1156970"/>
            <a:ext cx="6544310" cy="127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Like quavers and semiquavers, demisemiquavers can be grouped together using beams. They can be grouped with all notes with flags. Look at the examples below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" name="Picture 8" descr="Screenshot from 2023-05-18 07-03-29"/>
          <p:cNvPicPr>
            <a:picLocks noChangeAspect="1"/>
          </p:cNvPicPr>
          <p:nvPr/>
        </p:nvPicPr>
        <p:blipFill>
          <a:blip r:embed="rId1"/>
          <a:srcRect l="34006"/>
          <a:stretch>
            <a:fillRect/>
          </a:stretch>
        </p:blipFill>
        <p:spPr>
          <a:xfrm>
            <a:off x="252730" y="2851150"/>
            <a:ext cx="1307465" cy="1800225"/>
          </a:xfrm>
          <a:prstGeom prst="rect">
            <a:avLst/>
          </a:prstGeom>
        </p:spPr>
      </p:pic>
      <p:pic>
        <p:nvPicPr>
          <p:cNvPr id="8" name="Picture 7" descr="Screenshot from 2023-05-18 07-03-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95" y="2924810"/>
            <a:ext cx="2219325" cy="1838325"/>
          </a:xfrm>
          <a:prstGeom prst="rect">
            <a:avLst/>
          </a:prstGeom>
        </p:spPr>
      </p:pic>
      <p:pic>
        <p:nvPicPr>
          <p:cNvPr id="6" name="Picture 5" descr="Screenshot from 2023-05-18 07-02-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170" y="2977515"/>
            <a:ext cx="2219325" cy="1838325"/>
          </a:xfrm>
          <a:prstGeom prst="rect">
            <a:avLst/>
          </a:prstGeom>
        </p:spPr>
      </p:pic>
      <p:pic>
        <p:nvPicPr>
          <p:cNvPr id="4" name="Picture 3" descr="Screenshot from 2023-05-18 07-02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85" y="2924810"/>
            <a:ext cx="2219325" cy="1838325"/>
          </a:xfrm>
          <a:prstGeom prst="rect">
            <a:avLst/>
          </a:prstGeom>
        </p:spPr>
      </p:pic>
      <p:pic>
        <p:nvPicPr>
          <p:cNvPr id="7" name="Picture 6" descr="Screenshot from 2023-05-18 07-03-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740" y="2924810"/>
            <a:ext cx="2219325" cy="183832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910080" y="751205"/>
            <a:ext cx="5128895" cy="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Complete the sentences  below: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302385" y="1480185"/>
            <a:ext cx="630047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semiquaver is equal to ____________ semidemiquavers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307465" y="1957705"/>
            <a:ext cx="580263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minim is equal to ____________ semidemiquavers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304925" y="2389505"/>
            <a:ext cx="666559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dotted crotchet is equal to ____________ semidemiquavers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302385" y="2806065"/>
            <a:ext cx="688403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Four semiquavers are equal to ____________ semidemiquavers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299845" y="3268345"/>
            <a:ext cx="595630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crotchet is equal to ____________ semidemiquavers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tags/tag1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1"/>
</p:tagLst>
</file>

<file path=ppt/tags/tag10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4"/>
</p:tagLst>
</file>

<file path=ppt/tags/tag11.xml><?xml version="1.0" encoding="utf-8"?>
<p:tagLst xmlns:p="http://schemas.openxmlformats.org/presentationml/2006/main">
  <p:tag name="MH" val="20160830110903"/>
  <p:tag name="MH_LIBRARY" val="CONTENTS"/>
  <p:tag name="MH_AUTOCOLOR" val="TRUE"/>
  <p:tag name="MH_TYPE" val="CONTENTS"/>
  <p:tag name="ID" val="545819"/>
</p:tagLst>
</file>

<file path=ppt/tags/tag12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1"/>
</p:tagLst>
</file>

<file path=ppt/tags/tag13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1"/>
</p:tagLst>
</file>

<file path=ppt/tags/tag14.xml><?xml version="1.0" encoding="utf-8"?>
<p:tagLst xmlns:p="http://schemas.openxmlformats.org/presentationml/2006/main">
  <p:tag name="MH" val="20160830110903"/>
  <p:tag name="MH_LIBRARY" val="CONTENTS"/>
  <p:tag name="MH_TYPE" val="OTHERS"/>
  <p:tag name="ID" val="545819"/>
</p:tagLst>
</file>

<file path=ppt/tags/tag15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3"/>
</p:tagLst>
</file>

<file path=ppt/tags/tag16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3"/>
</p:tagLst>
</file>

<file path=ppt/tags/tag17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2"/>
</p:tagLst>
</file>

<file path=ppt/tags/tag18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2"/>
</p:tagLst>
</file>

<file path=ppt/tags/tag19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4"/>
</p:tagLst>
</file>

<file path=ppt/tags/tag2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1"/>
</p:tagLst>
</file>

<file path=ppt/tags/tag20.xml><?xml version="1.0" encoding="utf-8"?>
<p:tagLst xmlns:p="http://schemas.openxmlformats.org/presentationml/2006/main">
  <p:tag name="MH" val="20160830110903"/>
  <p:tag name="MH_LIBRARY" val="CONTENTS"/>
  <p:tag name="MH_TYPE" val="OTHERS"/>
  <p:tag name="ID" val="545819"/>
</p:tagLst>
</file>

<file path=ppt/tags/tag21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4"/>
</p:tagLst>
</file>

<file path=ppt/tags/tag22.xml><?xml version="1.0" encoding="utf-8"?>
<p:tagLst xmlns:p="http://schemas.openxmlformats.org/presentationml/2006/main">
  <p:tag name="MH" val="20160830110903"/>
  <p:tag name="MH_LIBRARY" val="CONTENTS"/>
  <p:tag name="MH_AUTOCOLOR" val="TRUE"/>
  <p:tag name="MH_TYPE" val="CONTENTS"/>
  <p:tag name="ID" val="545819"/>
</p:tagLst>
</file>

<file path=ppt/tags/tag3.xml><?xml version="1.0" encoding="utf-8"?>
<p:tagLst xmlns:p="http://schemas.openxmlformats.org/presentationml/2006/main">
  <p:tag name="MH" val="20160830110903"/>
  <p:tag name="MH_LIBRARY" val="CONTENTS"/>
  <p:tag name="MH_TYPE" val="OTHERS"/>
  <p:tag name="ID" val="545819"/>
</p:tagLst>
</file>

<file path=ppt/tags/tag4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3"/>
</p:tagLst>
</file>

<file path=ppt/tags/tag5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3"/>
</p:tagLst>
</file>

<file path=ppt/tags/tag6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2"/>
</p:tagLst>
</file>

<file path=ppt/tags/tag7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2"/>
</p:tagLst>
</file>

<file path=ppt/tags/tag8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4"/>
</p:tagLst>
</file>

<file path=ppt/tags/tag9.xml><?xml version="1.0" encoding="utf-8"?>
<p:tagLst xmlns:p="http://schemas.openxmlformats.org/presentationml/2006/main">
  <p:tag name="MH" val="20160830110903"/>
  <p:tag name="MH_LIBRARY" val="CONTENTS"/>
  <p:tag name="MH_TYPE" val="OTHERS"/>
  <p:tag name="ID" val="545819"/>
</p:tagLst>
</file>

<file path=ppt/theme/theme1.xml><?xml version="1.0" encoding="utf-8"?>
<a:theme xmlns:a="http://schemas.openxmlformats.org/drawingml/2006/main" name="My Music Powerpoint Template - www.freepptbackgrounds.net">
  <a:themeElements>
    <a:clrScheme name="自定义 39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F3F3F"/>
      </a:accent1>
      <a:accent2>
        <a:srgbClr val="7F7F7F"/>
      </a:accent2>
      <a:accent3>
        <a:srgbClr val="3F3F3F"/>
      </a:accent3>
      <a:accent4>
        <a:srgbClr val="7F7F7F"/>
      </a:accent4>
      <a:accent5>
        <a:srgbClr val="3F3F3F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y Music Powerpoint Template - www.freepptbackgrounds.net">
  <a:themeElements>
    <a:clrScheme name="自定义 39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F3F3F"/>
      </a:accent1>
      <a:accent2>
        <a:srgbClr val="7F7F7F"/>
      </a:accent2>
      <a:accent3>
        <a:srgbClr val="3F3F3F"/>
      </a:accent3>
      <a:accent4>
        <a:srgbClr val="7F7F7F"/>
      </a:accent4>
      <a:accent5>
        <a:srgbClr val="3F3F3F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5583</Words>
  <Application>WPS Presentation</Application>
  <PresentationFormat/>
  <Paragraphs>234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2" baseType="lpstr">
      <vt:lpstr>Arial</vt:lpstr>
      <vt:lpstr>SimSun</vt:lpstr>
      <vt:lpstr>Wingdings</vt:lpstr>
      <vt:lpstr>Arial</vt:lpstr>
      <vt:lpstr>Georgia</vt:lpstr>
      <vt:lpstr>Calibri</vt:lpstr>
      <vt:lpstr>Trebuchet MS</vt:lpstr>
      <vt:lpstr>Microsoft YaHei</vt:lpstr>
      <vt:lpstr>Droid Sans Fallback</vt:lpstr>
      <vt:lpstr>Calibri</vt:lpstr>
      <vt:lpstr>幼圆</vt:lpstr>
      <vt:lpstr>Verdana</vt:lpstr>
      <vt:lpstr>Arial Narrow</vt:lpstr>
      <vt:lpstr>Times New Roman</vt:lpstr>
      <vt:lpstr>Microsoft YaHei</vt:lpstr>
      <vt:lpstr>Arial Unicode MS</vt:lpstr>
      <vt:lpstr>Noto Serif CJK HK</vt:lpstr>
      <vt:lpstr>My Music Powerpoint Template - www.freepptbackgrounds.net</vt:lpstr>
      <vt:lpstr>1_My Music Powerpoint Template - www.freepptbackgrounds.net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maestro</cp:lastModifiedBy>
  <cp:revision>283</cp:revision>
  <dcterms:created xsi:type="dcterms:W3CDTF">2023-06-11T10:45:18Z</dcterms:created>
  <dcterms:modified xsi:type="dcterms:W3CDTF">2023-06-11T10:45:18Z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1033-11.1.0.11698</vt:lpwstr>
  </property>
</Properties>
</file>