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7" r:id="rId3"/>
  </p:sldMasterIdLst>
  <p:notesMasterIdLst>
    <p:notesMasterId r:id="rId5"/>
  </p:notesMasterIdLst>
  <p:sldIdLst>
    <p:sldId id="279" r:id="rId4"/>
    <p:sldId id="307" r:id="rId6"/>
    <p:sldId id="308" r:id="rId7"/>
    <p:sldId id="310" r:id="rId8"/>
    <p:sldId id="283" r:id="rId9"/>
    <p:sldId id="433" r:id="rId10"/>
    <p:sldId id="311" r:id="rId11"/>
    <p:sldId id="468" r:id="rId12"/>
    <p:sldId id="495" r:id="rId13"/>
    <p:sldId id="494" r:id="rId14"/>
    <p:sldId id="362" r:id="rId15"/>
    <p:sldId id="434" r:id="rId16"/>
    <p:sldId id="496" r:id="rId17"/>
    <p:sldId id="497" r:id="rId18"/>
    <p:sldId id="469" r:id="rId19"/>
    <p:sldId id="470" r:id="rId20"/>
    <p:sldId id="498" r:id="rId21"/>
    <p:sldId id="499" r:id="rId22"/>
    <p:sldId id="500" r:id="rId23"/>
    <p:sldId id="501" r:id="rId24"/>
    <p:sldId id="502" r:id="rId25"/>
    <p:sldId id="471" r:id="rId26"/>
    <p:sldId id="503" r:id="rId27"/>
    <p:sldId id="504" r:id="rId28"/>
    <p:sldId id="505" r:id="rId29"/>
    <p:sldId id="506" r:id="rId30"/>
    <p:sldId id="507" r:id="rId31"/>
    <p:sldId id="472" r:id="rId32"/>
    <p:sldId id="508" r:id="rId33"/>
    <p:sldId id="509" r:id="rId34"/>
    <p:sldId id="510" r:id="rId35"/>
    <p:sldId id="511" r:id="rId36"/>
    <p:sldId id="512" r:id="rId37"/>
    <p:sldId id="513" r:id="rId38"/>
    <p:sldId id="514" r:id="rId39"/>
    <p:sldId id="515" r:id="rId40"/>
    <p:sldId id="516" r:id="rId41"/>
    <p:sldId id="359" r:id="rId42"/>
  </p:sldIdLst>
  <p:sldSz cx="9144000" cy="514477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581"/>
        <p:guide pos="2939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1:notes"/>
          <p:cNvSpPr/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9pPr>
          </a:lstStyle>
          <a:p>
            <a:fld id="{1C0682DE-097C-43D6-9BDF-F71529C5ACE9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3225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itchFamily="2" charset="-122"/>
              </a:defRPr>
            </a:lvl9pPr>
          </a:lstStyle>
          <a:p>
            <a:fld id="{1C0682DE-097C-43D6-9BDF-F71529C5ACE9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3:notes"/>
          <p:cNvSpPr/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5" name="Google Shape;705;p23:notes"/>
          <p:cNvSpPr/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Slide 2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Slide 10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type="body" idx="1"/>
          </p:nvPr>
        </p:nvSpPr>
        <p:spPr>
          <a:xfrm rot="5400000">
            <a:off x="2874240" y="-1216519"/>
            <a:ext cx="33955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Slide 11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6011552" y="772676"/>
            <a:ext cx="329309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type="body" idx="1"/>
          </p:nvPr>
        </p:nvSpPr>
        <p:spPr>
          <a:xfrm rot="5400000">
            <a:off x="1820553" y="-1208523"/>
            <a:ext cx="329309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>
  <p:cSld name="Slide 1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3">
  <p:cSld name="Slide 1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">
  <p:cSld name="Slide 1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5">
  <p:cSld name="Slide 1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6">
  <p:cSld name="Slide 16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7">
  <p:cSld name="Slide 17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8">
  <p:cSld name="Slide 18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Slide 2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Slide 7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https://chezamusicschool.co.ke</a:t>
            </a:r>
            <a:endParaRPr lang="en-US"/>
          </a:p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  <p:sp>
        <p:nvSpPr>
          <p:cNvPr id="25" name="Google Shape;25;p3"/>
          <p:cNvSpPr txBox="1"/>
          <p:nvPr/>
        </p:nvSpPr>
        <p:spPr>
          <a:xfrm>
            <a:off x="3721290" y="232284"/>
            <a:ext cx="1701428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000" b="1" i="0" u="none" strike="noStrike" cap="none">
                <a:solidFill>
                  <a:srgbClr val="595959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Grade 3</a:t>
            </a:r>
            <a:endParaRPr lang="en-US" altLang="tr-TR" sz="2000" b="1" i="0" u="none" strike="noStrike" cap="none">
              <a:solidFill>
                <a:srgbClr val="595959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1594247" y="700336"/>
            <a:ext cx="5955507" cy="31441"/>
            <a:chOff x="3060700" y="4724400"/>
            <a:chExt cx="5955507" cy="31432"/>
          </a:xfrm>
        </p:grpSpPr>
        <p:cxnSp>
          <p:nvCxnSpPr>
            <p:cNvPr id="27" name="Google Shape;27;p3"/>
            <p:cNvCxnSpPr/>
            <p:nvPr/>
          </p:nvCxnSpPr>
          <p:spPr>
            <a:xfrm>
              <a:off x="3060700" y="4724400"/>
              <a:ext cx="5955507" cy="0"/>
            </a:xfrm>
            <a:prstGeom prst="straightConnector1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3060700" y="4755832"/>
              <a:ext cx="5955507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Slide 7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https://chezamusicschool.co.ke</a:t>
            </a:r>
            <a:endParaRPr lang="en-US"/>
          </a:p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  <p:sp>
        <p:nvSpPr>
          <p:cNvPr id="25" name="Google Shape;25;p3"/>
          <p:cNvSpPr txBox="1"/>
          <p:nvPr/>
        </p:nvSpPr>
        <p:spPr>
          <a:xfrm>
            <a:off x="3721290" y="232284"/>
            <a:ext cx="1701428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000" b="1" i="0" u="none" strike="noStrike" cap="none">
                <a:solidFill>
                  <a:srgbClr val="595959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Grade 3</a:t>
            </a:r>
            <a:endParaRPr lang="en-US" altLang="tr-TR" sz="2000" b="1" i="0" u="none" strike="noStrike" cap="none">
              <a:solidFill>
                <a:srgbClr val="595959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1594247" y="700336"/>
            <a:ext cx="5955507" cy="31441"/>
            <a:chOff x="3060700" y="4724400"/>
            <a:chExt cx="5955507" cy="31432"/>
          </a:xfrm>
        </p:grpSpPr>
        <p:cxnSp>
          <p:nvCxnSpPr>
            <p:cNvPr id="27" name="Google Shape;27;p3"/>
            <p:cNvCxnSpPr/>
            <p:nvPr/>
          </p:nvCxnSpPr>
          <p:spPr>
            <a:xfrm>
              <a:off x="3060700" y="4724400"/>
              <a:ext cx="5955507" cy="0"/>
            </a:xfrm>
            <a:prstGeom prst="straightConnector1">
              <a:avLst/>
            </a:prstGeom>
            <a:noFill/>
            <a:ln w="2857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3060700" y="4755832"/>
              <a:ext cx="5955507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ide 1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685800" y="1598313"/>
            <a:ext cx="7772400" cy="110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type="subTitle" idx="1"/>
          </p:nvPr>
        </p:nvSpPr>
        <p:spPr>
          <a:xfrm>
            <a:off x="1371600" y="2915550"/>
            <a:ext cx="6400800" cy="131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lide 3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 panose="02040502050405020303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body" idx="1"/>
          </p:nvPr>
        </p:nvSpPr>
        <p:spPr>
          <a:xfrm>
            <a:off x="722313" y="2180708"/>
            <a:ext cx="77724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Slide 4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type="body" idx="1"/>
          </p:nvPr>
        </p:nvSpPr>
        <p:spPr>
          <a:xfrm>
            <a:off x="457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type="body" idx="2"/>
          </p:nvPr>
        </p:nvSpPr>
        <p:spPr>
          <a:xfrm>
            <a:off x="4648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Slide 5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6372200" y="2860576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PPT模板下载：www.1ppt.com/moban/          行业PPT模板：www.1ppt.com/hangye/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节日PPT模板：www.1ppt.com/jieri/          PPT素材：www.1ppt.com/sucai/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PPT背景图片：www.1ppt.com/beijing/        PPT图表：www.1ppt.com/tubiao/  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精美PPT下载：www.1ppt.com/xiazai/         PPT教程： www.1ppt.com/powerpoint/  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PPT课件：www.1ppt.com/kejian/             字体下载：www.1ppt.com/ziti/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工作总结PPT：www.1ppt.com/xiazai/zongjie/ 工作计划：www.1ppt.com/xiazai/jihua/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商务PPT模板：www.1ppt.com/moban/shangwu/  个人简历PPT：www.1ppt.com/xiazai/jianli/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毕业答辩PPT：www.1ppt.com/xiazai/dabian/  工作汇报PPT：www.1ppt.com/xiazai/huibao/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 panose="02040502050405020303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type="body" idx="1"/>
          </p:nvPr>
        </p:nvSpPr>
        <p:spPr>
          <a:xfrm>
            <a:off x="457200" y="1151690"/>
            <a:ext cx="4040188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2" name="Google Shape;52;p7"/>
          <p:cNvSpPr txBox="1"/>
          <p:nvPr>
            <p:ph type="body" idx="2"/>
          </p:nvPr>
        </p:nvSpPr>
        <p:spPr>
          <a:xfrm>
            <a:off x="457200" y="1631660"/>
            <a:ext cx="4040188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type="body" idx="3"/>
          </p:nvPr>
        </p:nvSpPr>
        <p:spPr>
          <a:xfrm>
            <a:off x="4645026" y="1151690"/>
            <a:ext cx="404177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4" name="Google Shape;54;p7"/>
          <p:cNvSpPr txBox="1"/>
          <p:nvPr>
            <p:ph type="body" idx="4"/>
          </p:nvPr>
        </p:nvSpPr>
        <p:spPr>
          <a:xfrm>
            <a:off x="4645026" y="1631660"/>
            <a:ext cx="4041775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7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lide 6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Slide 8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 panose="02040502050405020303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type="body"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9"/>
          <p:cNvSpPr txBox="1"/>
          <p:nvPr>
            <p:ph type="body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9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Slide 9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 panose="02040502050405020303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/>
          <p:nvPr>
            <p:ph type="pic" idx="2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type="body" idx="1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0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Slide 10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type="body" idx="1"/>
          </p:nvPr>
        </p:nvSpPr>
        <p:spPr>
          <a:xfrm rot="5400000">
            <a:off x="2874240" y="-1216519"/>
            <a:ext cx="33955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Slide 11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 rot="5400000">
            <a:off x="6011552" y="772676"/>
            <a:ext cx="329309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type="body" idx="1"/>
          </p:nvPr>
        </p:nvSpPr>
        <p:spPr>
          <a:xfrm rot="5400000">
            <a:off x="1820553" y="-1208523"/>
            <a:ext cx="329309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ide 1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685800" y="1598313"/>
            <a:ext cx="7772400" cy="110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type="subTitle" idx="1"/>
          </p:nvPr>
        </p:nvSpPr>
        <p:spPr>
          <a:xfrm>
            <a:off x="1371600" y="2915550"/>
            <a:ext cx="6400800" cy="131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>
  <p:cSld name="Slide 1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3">
  <p:cSld name="Slide 1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">
  <p:cSld name="Slide 1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5">
  <p:cSld name="Slide 1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6">
  <p:cSld name="Slide 16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7">
  <p:cSld name="Slide 17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8">
  <p:cSld name="Slide 18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lide 3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 panose="02040502050405020303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body" idx="1"/>
          </p:nvPr>
        </p:nvSpPr>
        <p:spPr>
          <a:xfrm>
            <a:off x="722313" y="2180708"/>
            <a:ext cx="7772400" cy="11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Slide 4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type="body" idx="1"/>
          </p:nvPr>
        </p:nvSpPr>
        <p:spPr>
          <a:xfrm>
            <a:off x="457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type="body" idx="2"/>
          </p:nvPr>
        </p:nvSpPr>
        <p:spPr>
          <a:xfrm>
            <a:off x="4648200" y="900391"/>
            <a:ext cx="4038600" cy="254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Slide 5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6372200" y="2860576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PPT模板下载：www.1ppt.com/moban/          行业PPT模板：www.1ppt.com/hangye/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节日PPT模板：www.1ppt.com/jieri/          PPT素材：www.1ppt.com/sucai/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PPT背景图片：www.1ppt.com/beijing/        PPT图表：www.1ppt.com/tubiao/  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精美PPT下载：www.1ppt.com/xiazai/         PPT教程： www.1ppt.com/powerpoint/  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PPT课件：www.1ppt.com/kejian/             字体下载：www.1ppt.com/ziti/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工作总结PPT：www.1ppt.com/xiazai/zongjie/ 工作计划：www.1ppt.com/xiazai/jihua/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商务PPT模板：www.1ppt.com/moban/shangwu/  个人简历PPT：www.1ppt.com/xiazai/jianli/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毕业答辩PPT：www.1ppt.com/xiazai/dabian/  工作汇报PPT：www.1ppt.com/xiazai/huibao/   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Georgia" panose="02040502050405020303"/>
              <a:buNone/>
            </a:pPr>
            <a:r>
              <a:rPr lang="tr-TR" sz="100" b="0" i="0" u="none" strike="noStrike" cap="none">
                <a:solidFill>
                  <a:srgbClr val="FFFFF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endParaRPr lang="tr-TR" sz="100" b="0" i="0" u="none" strike="noStrike" cap="none">
              <a:solidFill>
                <a:srgbClr val="FFFFF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 panose="02040502050405020303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type="body" idx="1"/>
          </p:nvPr>
        </p:nvSpPr>
        <p:spPr>
          <a:xfrm>
            <a:off x="457200" y="1151690"/>
            <a:ext cx="4040188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2" name="Google Shape;52;p7"/>
          <p:cNvSpPr txBox="1"/>
          <p:nvPr>
            <p:ph type="body" idx="2"/>
          </p:nvPr>
        </p:nvSpPr>
        <p:spPr>
          <a:xfrm>
            <a:off x="457200" y="1631660"/>
            <a:ext cx="4040188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type="body" idx="3"/>
          </p:nvPr>
        </p:nvSpPr>
        <p:spPr>
          <a:xfrm>
            <a:off x="4645026" y="1151690"/>
            <a:ext cx="4041775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4" name="Google Shape;54;p7"/>
          <p:cNvSpPr txBox="1"/>
          <p:nvPr>
            <p:ph type="body" idx="4"/>
          </p:nvPr>
        </p:nvSpPr>
        <p:spPr>
          <a:xfrm>
            <a:off x="4645026" y="1631660"/>
            <a:ext cx="4041775" cy="29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7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lide 6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Slide 8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 panose="02040502050405020303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type="body"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9"/>
          <p:cNvSpPr txBox="1"/>
          <p:nvPr>
            <p:ph type="body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9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Slide 9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 panose="02040502050405020303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/>
          <p:nvPr>
            <p:ph type="pic" idx="2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type="body" idx="1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0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 panose="02040502050405020303"/>
              <a:buNone/>
              <a:defRPr sz="4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 panose="02040502050405020303"/>
              <a:buNone/>
              <a:defRPr sz="4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type="dt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type="ft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sldNum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</a:fld>
            <a:endParaRPr lang="tr-T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chezamusicschool.co.ke/mtg1l1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s://chezamusicschool.co.ke/mtg1l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 descr="/home/conserv/.projects/.cheza/public/config/cheza-logo-long-dark-62d95ed09819b.pngcheza-logo-long-dark-62d95ed09819b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135380" y="989330"/>
            <a:ext cx="6873240" cy="13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/>
          <p:nvPr/>
        </p:nvSpPr>
        <p:spPr>
          <a:xfrm>
            <a:off x="341630" y="3146425"/>
            <a:ext cx="8460740" cy="117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25" tIns="32500" rIns="65025" bIns="32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0"/>
              <a:buFont typeface="Arial" panose="020B0604020202020204"/>
              <a:buNone/>
            </a:pPr>
            <a:r>
              <a:rPr lang="en-US" altLang="tr-TR" sz="7200" b="0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Music Theory G3</a:t>
            </a:r>
            <a:endParaRPr lang="en-US" altLang="tr-TR" sz="7200" b="0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3563422" y="2666747"/>
            <a:ext cx="2016224" cy="31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25" tIns="32500" rIns="65025" bIns="32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 panose="020B0604020202020204"/>
              <a:buNone/>
            </a:pPr>
            <a:r>
              <a:rPr lang="en-US" altLang="tr-TR" sz="1600" b="0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LESSON 2</a:t>
            </a:r>
            <a:endParaRPr lang="en-US" altLang="tr-TR" sz="1600" b="0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032760" y="4487545"/>
            <a:ext cx="3077845" cy="24892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32" tIns="32516" rIns="65032" bIns="325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Quiz: </a:t>
            </a: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hlinkClick r:id="rId2" action="ppaction://hlinkfile"/>
              </a:rPr>
              <a:t>www.chezamusicschool.co.ke/mtg3l2</a:t>
            </a:r>
            <a:endParaRPr lang="en-US" altLang="tr-TR" sz="1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397250" y="769620"/>
            <a:ext cx="3385185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demisemiquaver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 descr="/home/maestro/Pictures/Screenshots/Screenshot from 2023-06-15 08-43-26.pngScreenshot from 2023-06-15 08-43-2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03543" y="1714500"/>
            <a:ext cx="8273415" cy="1086485"/>
          </a:xfrm>
          <a:prstGeom prst="rect">
            <a:avLst/>
          </a:prstGeom>
        </p:spPr>
      </p:pic>
      <p:sp>
        <p:nvSpPr>
          <p:cNvPr id="5" name="Google Shape;195;p25"/>
          <p:cNvSpPr/>
          <p:nvPr/>
        </p:nvSpPr>
        <p:spPr>
          <a:xfrm>
            <a:off x="1847215" y="1242695"/>
            <a:ext cx="6830695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1         2         3       4            1          2      3          4             1       2     3   4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20" y="2800985"/>
            <a:ext cx="477520" cy="569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85" y="2800985"/>
            <a:ext cx="477520" cy="569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60" y="2800985"/>
            <a:ext cx="477520" cy="569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880" y="2800985"/>
            <a:ext cx="477520" cy="569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2800985"/>
            <a:ext cx="477520" cy="56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815" y="2800985"/>
            <a:ext cx="477520" cy="569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830" y="2800985"/>
            <a:ext cx="477520" cy="569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805" y="2800985"/>
            <a:ext cx="477520" cy="569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80" y="2800985"/>
            <a:ext cx="477520" cy="569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0" y="2800985"/>
            <a:ext cx="477520" cy="569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310" y="2800985"/>
            <a:ext cx="477520" cy="569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755" y="2800985"/>
            <a:ext cx="477520" cy="569595"/>
          </a:xfrm>
          <a:prstGeom prst="rect">
            <a:avLst/>
          </a:prstGeom>
        </p:spPr>
      </p:pic>
      <p:sp>
        <p:nvSpPr>
          <p:cNvPr id="21" name="Google Shape;195;p25"/>
          <p:cNvSpPr/>
          <p:nvPr/>
        </p:nvSpPr>
        <p:spPr>
          <a:xfrm>
            <a:off x="113030" y="1270000"/>
            <a:ext cx="2095500" cy="50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Number of beats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2" name="Google Shape;195;p25"/>
          <p:cNvSpPr/>
          <p:nvPr/>
        </p:nvSpPr>
        <p:spPr>
          <a:xfrm>
            <a:off x="99060" y="2821940"/>
            <a:ext cx="1492885" cy="50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Type of beat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" name="Google Shape;195;p25"/>
          <p:cNvSpPr/>
          <p:nvPr/>
        </p:nvSpPr>
        <p:spPr>
          <a:xfrm>
            <a:off x="1073150" y="3952240"/>
            <a:ext cx="7126605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Notice that a dotted minim is equal to 2 dotted crotchet beats. Avoid using ties where not necessary.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910080" y="751205"/>
            <a:ext cx="5128895" cy="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Answer the questions below: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302385" y="1480185"/>
            <a:ext cx="7240905" cy="2584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for 3 dotted-crotchets beats in a bar?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How many dotted-crotchet beats are there in 12/8 time?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How many quavers are there in 9/8 time?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How do you differentiate simple time signature from compound time?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for two dotted-crotchets beats in a bar?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How many dotted-crotchet beats are there in 6/8 time?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62075" y="912495"/>
            <a:ext cx="693293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362075" y="3878580"/>
            <a:ext cx="616712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time signature is 6/8. Two dotted-crotchets in each bar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/home/maestro/Pictures/Screenshots/chapter 2/exercise 1/Screenshot from 2023-05-23 21-06-30.pngScreenshot from 2023-05-23 21-06-3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8655" y="2076768"/>
            <a:ext cx="7959725" cy="136779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62075" y="912495"/>
            <a:ext cx="693293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362075" y="3878580"/>
            <a:ext cx="632333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time signature is 9/8. Three dotted-crotchets in each bar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/home/maestro/Pictures/Screenshots/chapter 2/exercise 1/Screenshot from 2023-05-23 21-06-35.pngScreenshot from 2023-05-23 21-06-3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8973" y="2076768"/>
            <a:ext cx="7959090" cy="136779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62075" y="912495"/>
            <a:ext cx="693293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362075" y="3878580"/>
            <a:ext cx="631571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time signature is 12/8. Four dotted-crotchets in each bar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/home/maestro/Pictures/Screenshots/chapter 2/exercise 1/Screenshot from 2023-05-23 21-07-10.pngScreenshot from 2023-05-23 21-07-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8973" y="2077085"/>
            <a:ext cx="7959090" cy="136715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668020" y="912495"/>
            <a:ext cx="7626985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Find the correct time signatures for the rhythms below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6" name="Picture 5" descr="Screenshot from 2023-05-24 10-07-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020" y="2722245"/>
            <a:ext cx="5017135" cy="1250315"/>
          </a:xfrm>
          <a:prstGeom prst="rect">
            <a:avLst/>
          </a:prstGeom>
        </p:spPr>
      </p:pic>
      <p:pic>
        <p:nvPicPr>
          <p:cNvPr id="7" name="Picture 6" descr="Screenshot from 2023-05-24 10-07-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" y="1643380"/>
            <a:ext cx="4891405" cy="1219200"/>
          </a:xfrm>
          <a:prstGeom prst="rect">
            <a:avLst/>
          </a:prstGeom>
        </p:spPr>
      </p:pic>
      <p:pic>
        <p:nvPicPr>
          <p:cNvPr id="8" name="Picture 7" descr="Screenshot from 2023-05-24 10-08-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" y="3775710"/>
            <a:ext cx="4955540" cy="1235075"/>
          </a:xfrm>
          <a:prstGeom prst="rect">
            <a:avLst/>
          </a:prstGeom>
        </p:spPr>
      </p:pic>
      <p:sp>
        <p:nvSpPr>
          <p:cNvPr id="9" name="Google Shape;195;p25"/>
          <p:cNvSpPr/>
          <p:nvPr/>
        </p:nvSpPr>
        <p:spPr>
          <a:xfrm>
            <a:off x="6195695" y="1561465"/>
            <a:ext cx="1252855" cy="130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6</a:t>
            </a:r>
            <a:b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</a:b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8</a:t>
            </a:r>
            <a:endParaRPr lang="en-US" altLang="tr-TR" sz="24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24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" name="Google Shape;195;p25"/>
          <p:cNvSpPr/>
          <p:nvPr/>
        </p:nvSpPr>
        <p:spPr>
          <a:xfrm>
            <a:off x="6229350" y="2695575"/>
            <a:ext cx="1252855" cy="130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9</a:t>
            </a:r>
            <a:b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</a:b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8</a:t>
            </a:r>
            <a:endParaRPr lang="en-US" altLang="tr-TR" sz="24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24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1" name="Google Shape;195;p25"/>
          <p:cNvSpPr/>
          <p:nvPr/>
        </p:nvSpPr>
        <p:spPr>
          <a:xfrm>
            <a:off x="6235700" y="3709670"/>
            <a:ext cx="1252855" cy="130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6</a:t>
            </a:r>
            <a:b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</a:br>
            <a:r>
              <a:rPr lang="en-US" altLang="tr-TR" sz="24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8</a:t>
            </a:r>
            <a:endParaRPr lang="en-US" altLang="tr-TR" sz="24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24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/home/maestro/Pictures/Screenshots/chapter 2/exercise 3/Screenshot from 2023-05-24 10-23-18.pngScreenshot from 2023-05-24 10-23-1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4925" y="1571625"/>
            <a:ext cx="6534150" cy="1628140"/>
          </a:xfrm>
          <a:prstGeom prst="rect">
            <a:avLst/>
          </a:prstGeom>
        </p:spPr>
      </p:pic>
      <p:sp>
        <p:nvSpPr>
          <p:cNvPr id="2" name="Google Shape;195;p25"/>
          <p:cNvSpPr/>
          <p:nvPr/>
        </p:nvSpPr>
        <p:spPr>
          <a:xfrm>
            <a:off x="1362075" y="725805"/>
            <a:ext cx="6932930" cy="133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note should be added in the rectangle to complete the bar?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6" name="Picture 5" descr="/home/maestro/Pictures/Screenshots/chapter 2/exercise 3/Screenshot from 2023-05-24 10-24-04.pngScreenshot from 2023-05-24 10-24-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5560" y="2969578"/>
            <a:ext cx="6532880" cy="16275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67400" y="1721485"/>
            <a:ext cx="1109980" cy="14122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/home/maestro/Pictures/Screenshots/chapter 2/exercise 3/Screenshot from 2023-05-24 10-23-24.pngScreenshot from 2023-05-24 10-23-2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5560" y="1571625"/>
            <a:ext cx="6532880" cy="1628140"/>
          </a:xfrm>
          <a:prstGeom prst="rect">
            <a:avLst/>
          </a:prstGeom>
        </p:spPr>
      </p:pic>
      <p:sp>
        <p:nvSpPr>
          <p:cNvPr id="2" name="Google Shape;195;p25"/>
          <p:cNvSpPr/>
          <p:nvPr/>
        </p:nvSpPr>
        <p:spPr>
          <a:xfrm>
            <a:off x="1362075" y="725805"/>
            <a:ext cx="6932930" cy="133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note should be added in the rectangle to complete the bar?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6" name="Picture 5" descr="/home/maestro/Pictures/Screenshots/chapter 2/exercise 3/Screenshot from 2023-05-24 10-24-11.pngScreenshot from 2023-05-24 10-24-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6830" y="2969578"/>
            <a:ext cx="6530340" cy="16275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00445" y="1679575"/>
            <a:ext cx="1109980" cy="14122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/home/maestro/Pictures/Screenshots/chapter 2/exercise 3/Screenshot from 2023-05-24 10-23-42.pngScreenshot from 2023-05-24 10-23-4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5560" y="1571943"/>
            <a:ext cx="6532880" cy="1627505"/>
          </a:xfrm>
          <a:prstGeom prst="rect">
            <a:avLst/>
          </a:prstGeom>
        </p:spPr>
      </p:pic>
      <p:sp>
        <p:nvSpPr>
          <p:cNvPr id="2" name="Google Shape;195;p25"/>
          <p:cNvSpPr/>
          <p:nvPr/>
        </p:nvSpPr>
        <p:spPr>
          <a:xfrm>
            <a:off x="1362075" y="725805"/>
            <a:ext cx="6932930" cy="133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note should be added in the rectangle to complete the bar?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6" name="Picture 5" descr="/home/maestro/Pictures/Screenshots/chapter 2/exercise 3/Screenshot from 2023-05-24 10-24-26.pngScreenshot from 2023-05-24 10-24-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6830" y="2969896"/>
            <a:ext cx="6530340" cy="16268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00445" y="1679575"/>
            <a:ext cx="1109980" cy="14122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/home/maestro/Pictures/Screenshots/chapter 2/exercise 4/Screenshot from 2023-05-24 20-10-51.pngScreenshot from 2023-05-24 20-10-5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5560" y="1756093"/>
            <a:ext cx="6532880" cy="1259205"/>
          </a:xfrm>
          <a:prstGeom prst="rect">
            <a:avLst/>
          </a:prstGeom>
        </p:spPr>
      </p:pic>
      <p:sp>
        <p:nvSpPr>
          <p:cNvPr id="2" name="Google Shape;195;p25"/>
          <p:cNvSpPr/>
          <p:nvPr/>
        </p:nvSpPr>
        <p:spPr>
          <a:xfrm>
            <a:off x="1362075" y="725805"/>
            <a:ext cx="6932930" cy="133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(one) rest should be added in the rectangle to complete the bar?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6" name="Picture 5" descr="/home/maestro/Pictures/Screenshots/chapter 2/exercise 4/Screenshot from 2023-05-24 20-10-33.pngScreenshot from 2023-05-24 20-10-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6830" y="3154046"/>
            <a:ext cx="6530340" cy="12585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864100" y="1812290"/>
            <a:ext cx="932180" cy="106997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092474" y="200007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Rhythm 1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78" name="MH_Number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48787" y="2000080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grpSp>
        <p:nvGrpSpPr>
          <p:cNvPr id="2" name="MH_Others_1"/>
          <p:cNvGrpSpPr/>
          <p:nvPr>
            <p:custDataLst>
              <p:tags r:id="rId3"/>
            </p:custDataLst>
          </p:nvPr>
        </p:nvGrpSpPr>
        <p:grpSpPr>
          <a:xfrm>
            <a:off x="4437977" y="938503"/>
            <a:ext cx="295054" cy="4132275"/>
            <a:chOff x="4349750" y="1062266"/>
            <a:chExt cx="393426" cy="5508000"/>
          </a:xfrm>
        </p:grpSpPr>
        <p:pic>
          <p:nvPicPr>
            <p:cNvPr id="30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49750" y="1062266"/>
              <a:ext cx="81701" cy="5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9350" y="1815142"/>
              <a:ext cx="63826" cy="4556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MH_Entry_3"/>
          <p:cNvSpPr/>
          <p:nvPr>
            <p:custDataLst>
              <p:tags r:id="rId6"/>
            </p:custDataLst>
          </p:nvPr>
        </p:nvSpPr>
        <p:spPr>
          <a:xfrm>
            <a:off x="2092474" y="312270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Pitch</a:t>
            </a:r>
            <a:endParaRPr lang="en-US" altLang="zh-CN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19" name="MH_Number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48787" y="3122711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03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" name="MH_Entry_2"/>
          <p:cNvSpPr/>
          <p:nvPr>
            <p:custDataLst>
              <p:tags r:id="rId8"/>
            </p:custDataLst>
          </p:nvPr>
        </p:nvSpPr>
        <p:spPr>
          <a:xfrm flipH="1">
            <a:off x="5219719" y="2561394"/>
            <a:ext cx="1856312" cy="465769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Rhythm 2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1" name="MH_Number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4777688" y="2561394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4" name="MH_Number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4777688" y="3684027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8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04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51" name="MH_Others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63783" y="693667"/>
            <a:ext cx="1524446" cy="4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CONTENTS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41" name="MH_Entry_4"/>
          <p:cNvSpPr/>
          <p:nvPr>
            <p:custDataLst>
              <p:tags r:id="rId12"/>
            </p:custDataLst>
          </p:nvPr>
        </p:nvSpPr>
        <p:spPr>
          <a:xfrm flipH="1">
            <a:off x="5219719" y="3684026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Keys &amp; Scales 1</a:t>
            </a:r>
            <a:endParaRPr lang="en-US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078" grpId="0"/>
      <p:bldP spid="18" grpId="0" bldLvl="0" animBg="1"/>
      <p:bldP spid="19" grpId="0"/>
      <p:bldP spid="30" grpId="0" bldLvl="0" animBg="1"/>
      <p:bldP spid="31" grpId="0"/>
      <p:bldP spid="34" grpId="0"/>
      <p:bldP spid="51" grpId="0"/>
      <p:bldP spid="4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/home/maestro/Pictures/Screenshots/chapter 2/exercise 4/Screenshot from 2023-05-24 20-10-59.pngScreenshot from 2023-05-24 20-10-5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6195" y="1756093"/>
            <a:ext cx="6531610" cy="1259205"/>
          </a:xfrm>
          <a:prstGeom prst="rect">
            <a:avLst/>
          </a:prstGeom>
        </p:spPr>
      </p:pic>
      <p:sp>
        <p:nvSpPr>
          <p:cNvPr id="2" name="Google Shape;195;p25"/>
          <p:cNvSpPr/>
          <p:nvPr/>
        </p:nvSpPr>
        <p:spPr>
          <a:xfrm>
            <a:off x="1362075" y="725805"/>
            <a:ext cx="6932930" cy="133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(one) rest should be added in the rectangle to complete the bar?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6" name="Picture 5" descr="/home/maestro/Pictures/Screenshots/chapter 2/exercise 4/Screenshot from 2023-05-24 20-10-25.pngScreenshot from 2023-05-24 20-10-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7783" y="3154046"/>
            <a:ext cx="6528435" cy="12585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52850" y="1851025"/>
            <a:ext cx="727075" cy="106997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/home/maestro/Pictures/Screenshots/chapter 2/exercise 4/Screenshot from 2023-05-24 20-11-40.pngScreenshot from 2023-05-24 20-11-4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6195" y="1756410"/>
            <a:ext cx="6531610" cy="1258570"/>
          </a:xfrm>
          <a:prstGeom prst="rect">
            <a:avLst/>
          </a:prstGeom>
        </p:spPr>
      </p:pic>
      <p:sp>
        <p:nvSpPr>
          <p:cNvPr id="2" name="Google Shape;195;p25"/>
          <p:cNvSpPr/>
          <p:nvPr/>
        </p:nvSpPr>
        <p:spPr>
          <a:xfrm>
            <a:off x="1362075" y="725805"/>
            <a:ext cx="6932930" cy="133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(one) rest should be added in the rectangle to complete the bar?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6" name="Picture 5" descr="/home/maestro/Pictures/Screenshots/chapter 2/exercise 4/Screenshot from 2023-05-24 20-10-12.pngScreenshot from 2023-05-24 20-10-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7783" y="3154363"/>
            <a:ext cx="6528435" cy="125793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52850" y="1851025"/>
            <a:ext cx="727075" cy="106997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Picture 2" descr="/home/maestro/Pictures/Screenshots/chapter 2/exercise 5/Screenshot from 2023-05-24 20-25-42.pngScreenshot from 2023-05-24 20-25-4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1343" y="3154998"/>
            <a:ext cx="7955280" cy="1456690"/>
          </a:xfrm>
          <a:prstGeom prst="rect">
            <a:avLst/>
          </a:prstGeom>
        </p:spPr>
      </p:pic>
      <p:sp>
        <p:nvSpPr>
          <p:cNvPr id="2" name="Google Shape;195;p25"/>
          <p:cNvSpPr/>
          <p:nvPr/>
        </p:nvSpPr>
        <p:spPr>
          <a:xfrm>
            <a:off x="1389380" y="761365"/>
            <a:ext cx="693293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/home/maestro/Pictures/Screenshots/chapter 2/exercise 5/Screenshot from 2023-05-24 20-25-54.pngScreenshot from 2023-05-24 20-25-5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3090" y="1605598"/>
            <a:ext cx="7958455" cy="145669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Picture 2" descr="/home/maestro/Pictures/Screenshots/chapter 2/exercise 5/Screenshot from 2023-05-24 20-54-43.pngScreenshot from 2023-05-24 20-54-4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1343" y="3155316"/>
            <a:ext cx="7955280" cy="1456055"/>
          </a:xfrm>
          <a:prstGeom prst="rect">
            <a:avLst/>
          </a:prstGeom>
        </p:spPr>
      </p:pic>
      <p:sp>
        <p:nvSpPr>
          <p:cNvPr id="2" name="Google Shape;195;p25"/>
          <p:cNvSpPr/>
          <p:nvPr/>
        </p:nvSpPr>
        <p:spPr>
          <a:xfrm>
            <a:off x="1389380" y="761365"/>
            <a:ext cx="693293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4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What is the time signature of the melody below?</a:t>
            </a:r>
            <a:endParaRPr lang="en-US" altLang="tr-TR" sz="24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4" name="Picture 3" descr="/home/maestro/Pictures/Screenshots/chapter 2/exercise 5/Screenshot from 2023-05-24 20-54-51.pngScreenshot from 2023-05-24 20-54-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4678" y="1605598"/>
            <a:ext cx="7955280" cy="145669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84630" y="679450"/>
            <a:ext cx="581660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Grouping notes in compound time</a:t>
            </a:r>
            <a:endParaRPr lang="en-US" altLang="tr-TR" sz="1800" b="1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7" name="Google Shape;145;p23"/>
          <p:cNvSpPr/>
          <p:nvPr/>
        </p:nvSpPr>
        <p:spPr>
          <a:xfrm>
            <a:off x="1139825" y="111315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In compound time, notes are grouped to show the beats, just like in simple time. The following, however, should be noted: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" name="Picture 8" descr="Screenshot from 2023-05-23 21-04-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2078990"/>
            <a:ext cx="7334250" cy="1259840"/>
          </a:xfrm>
          <a:prstGeom prst="rect">
            <a:avLst/>
          </a:prstGeom>
        </p:spPr>
      </p:pic>
      <p:sp>
        <p:nvSpPr>
          <p:cNvPr id="18" name="Google Shape;145;p23"/>
          <p:cNvSpPr/>
          <p:nvPr/>
        </p:nvSpPr>
        <p:spPr>
          <a:xfrm>
            <a:off x="1139825" y="3519170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Beams: </a:t>
            </a: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Notes are always beamed to make dotted-crotchet beats. </a:t>
            </a:r>
            <a:endParaRPr lang="en-US" altLang="tr-TR" sz="1800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Multiple beats are  NOT beamed together</a:t>
            </a:r>
            <a:endParaRPr lang="en-US" altLang="tr-TR" sz="1800" b="1" i="1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28165" y="2364105"/>
            <a:ext cx="403860" cy="70802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82825" y="2364105"/>
            <a:ext cx="520700" cy="70802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854325" y="2354580"/>
            <a:ext cx="604520" cy="708025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84630" y="679450"/>
            <a:ext cx="581660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Grouping notes in compound time</a:t>
            </a:r>
            <a:endParaRPr lang="en-US" altLang="tr-TR" sz="1800" b="1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7" name="Google Shape;145;p23"/>
          <p:cNvSpPr/>
          <p:nvPr/>
        </p:nvSpPr>
        <p:spPr>
          <a:xfrm>
            <a:off x="1139825" y="111315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In compound time, notes are grouped to show the beats, just like in simple time. The following, however, should be noted: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" name="Google Shape;145;p23"/>
          <p:cNvSpPr/>
          <p:nvPr/>
        </p:nvSpPr>
        <p:spPr>
          <a:xfrm>
            <a:off x="1139825" y="3519170"/>
            <a:ext cx="6864350" cy="115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Ties: </a:t>
            </a: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Ties are used to join notes that </a:t>
            </a: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go across different beats</a:t>
            </a: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, but </a:t>
            </a: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not to join the notes within a beat</a:t>
            </a:r>
            <a:endParaRPr lang="en-US" altLang="tr-TR" sz="1800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Two full beats are written as a dotted minim.</a:t>
            </a:r>
            <a:endParaRPr lang="en-US" altLang="tr-TR" sz="1800" b="1" i="1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Screenshot from 2023-05-24 20-54-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2081530"/>
            <a:ext cx="6854825" cy="125476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84630" y="679450"/>
            <a:ext cx="581660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Grouping rests in compound time</a:t>
            </a:r>
            <a:endParaRPr lang="en-US" altLang="tr-TR" sz="1800" b="1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7" name="Google Shape;145;p23"/>
          <p:cNvSpPr/>
          <p:nvPr/>
        </p:nvSpPr>
        <p:spPr>
          <a:xfrm>
            <a:off x="1139825" y="111315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In compound time, each new silent beat is given a new rest, just like in simple time. The following, however, is an exception: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" name="Google Shape;145;p23"/>
          <p:cNvSpPr/>
          <p:nvPr/>
        </p:nvSpPr>
        <p:spPr>
          <a:xfrm>
            <a:off x="1139825" y="3519170"/>
            <a:ext cx="6864350" cy="131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In 12/8, </a:t>
            </a: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use a dotted minim rest                    for the first two or last two beats of the bar, </a:t>
            </a: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but not across the middle of the bar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If two last quavers of a beat are silent, two quaver rests are used.</a:t>
            </a:r>
            <a:endParaRPr lang="en-US" altLang="tr-TR" sz="1800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180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/home/maestro/Pictures/Screenshots/Screenshot from 2023-06-15 10-40-50.pngScreenshot from 2023-06-15 10-40-5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65200" y="2305050"/>
            <a:ext cx="6854825" cy="807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6533"/>
          <a:stretch>
            <a:fillRect/>
          </a:stretch>
        </p:blipFill>
        <p:spPr>
          <a:xfrm>
            <a:off x="4763135" y="3670935"/>
            <a:ext cx="714375" cy="1987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70685" y="2283460"/>
            <a:ext cx="617220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87725" y="2263140"/>
            <a:ext cx="617220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0730" y="2294255"/>
            <a:ext cx="617220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30315" y="2263140"/>
            <a:ext cx="453390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84630" y="679450"/>
            <a:ext cx="581660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Grouping rests in compound time</a:t>
            </a:r>
            <a:endParaRPr lang="en-US" altLang="tr-TR" sz="1800" b="1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7" name="Google Shape;145;p23"/>
          <p:cNvSpPr/>
          <p:nvPr/>
        </p:nvSpPr>
        <p:spPr>
          <a:xfrm>
            <a:off x="1139825" y="111315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In compound time, each new silent beat is given a new rest, just like in simple time. The following, however, is an exception: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" name="Google Shape;145;p23"/>
          <p:cNvSpPr/>
          <p:nvPr/>
        </p:nvSpPr>
        <p:spPr>
          <a:xfrm>
            <a:off x="1139825" y="3519170"/>
            <a:ext cx="6864350" cy="50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 completely silent bar will use a semibreve rest.</a:t>
            </a:r>
            <a:endParaRPr lang="en-US" altLang="tr-TR" sz="1800" b="1" i="1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/home/maestro/Pictures/Screenshots/Screenshot from 2023-06-15 10-44-27.pngScreenshot from 2023-06-15 10-44-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04925" y="2305050"/>
            <a:ext cx="6175375" cy="80772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83685" y="2225675"/>
            <a:ext cx="617220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Google Shape;195;p25"/>
          <p:cNvSpPr/>
          <p:nvPr/>
        </p:nvSpPr>
        <p:spPr>
          <a:xfrm>
            <a:off x="1362075" y="912495"/>
            <a:ext cx="6932930" cy="90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0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Grouping of rests in compound time</a:t>
            </a:r>
            <a:endParaRPr lang="en-US" altLang="tr-TR" sz="20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102995" y="3553460"/>
            <a:ext cx="7125970" cy="7219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If the first two quavers in a beat are silent, use crotchet rest.</a:t>
            </a:r>
            <a:endParaRPr lang="en-US" altLang="tr-TR" sz="180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If the second two are silent, use two quaver rests as illustrated above.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Screenshot from 2023-05-24 21-22-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535" y="1648460"/>
            <a:ext cx="7882890" cy="179832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00375" y="2019935"/>
            <a:ext cx="617220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60845" y="2019935"/>
            <a:ext cx="1165860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83935" y="1725930"/>
            <a:ext cx="2037080" cy="1522095"/>
          </a:xfrm>
          <a:prstGeom prst="roundRect">
            <a:avLst/>
          </a:prstGeom>
          <a:noFill/>
          <a:ln w="28575" cmpd="sng">
            <a:solidFill>
              <a:schemeClr val="bg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15260" y="1797685"/>
            <a:ext cx="2037080" cy="1522095"/>
          </a:xfrm>
          <a:prstGeom prst="roundRect">
            <a:avLst/>
          </a:prstGeom>
          <a:noFill/>
          <a:ln w="28575" cmpd="sng">
            <a:solidFill>
              <a:schemeClr val="bg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1" grpId="0" animBg="1"/>
      <p:bldP spid="5" grpId="1"/>
      <p:bldP spid="12" grpId="1" animBg="1"/>
      <p:bldP spid="11" grpId="1" animBg="1"/>
      <p:bldP spid="7" grpId="0" animBg="1"/>
      <p:bldP spid="8" grpId="0" animBg="1"/>
      <p:bldP spid="7" grpId="1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Google Shape;145;p23"/>
          <p:cNvSpPr/>
          <p:nvPr/>
        </p:nvSpPr>
        <p:spPr>
          <a:xfrm>
            <a:off x="1139825" y="111315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the following bar grouped correctly?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5" name="Picture 4" descr="Screenshot from 2023-05-24 21-29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825" y="1495425"/>
            <a:ext cx="6799580" cy="1551305"/>
          </a:xfrm>
          <a:prstGeom prst="rect">
            <a:avLst/>
          </a:prstGeom>
        </p:spPr>
      </p:pic>
      <p:sp>
        <p:nvSpPr>
          <p:cNvPr id="18" name="Google Shape;145;p23"/>
          <p:cNvSpPr/>
          <p:nvPr/>
        </p:nvSpPr>
        <p:spPr>
          <a:xfrm>
            <a:off x="1075055" y="2970530"/>
            <a:ext cx="6864350" cy="60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NO. </a:t>
            </a: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Part of the first beat is grouped with the second beat.</a:t>
            </a:r>
            <a:endParaRPr lang="en-US" altLang="tr-TR" sz="180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8" name="Picture 7" descr="/home/maestro/Pictures/Screenshots/chapter 2/exercise 7/Screenshot from 2023-05-24 21-28-35.pngScreenshot from 2023-05-24 21-28-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0143" y="3391535"/>
            <a:ext cx="6798945" cy="155130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428875" y="1825625"/>
            <a:ext cx="1165860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28875" y="3762375"/>
            <a:ext cx="1165860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1" grpId="0" animBg="1"/>
      <p:bldP spid="10" grpId="0" animBg="1"/>
      <p:bldP spid="18" grpId="1"/>
      <p:bldP spid="11" grpId="1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092474" y="200007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Keys &amp; Scales 2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78" name="MH_Number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48787" y="2000080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05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grpSp>
        <p:nvGrpSpPr>
          <p:cNvPr id="2" name="MH_Others_1"/>
          <p:cNvGrpSpPr/>
          <p:nvPr>
            <p:custDataLst>
              <p:tags r:id="rId3"/>
            </p:custDataLst>
          </p:nvPr>
        </p:nvGrpSpPr>
        <p:grpSpPr>
          <a:xfrm>
            <a:off x="4437977" y="938503"/>
            <a:ext cx="295054" cy="4132275"/>
            <a:chOff x="4349750" y="1062266"/>
            <a:chExt cx="393426" cy="5508000"/>
          </a:xfrm>
        </p:grpSpPr>
        <p:pic>
          <p:nvPicPr>
            <p:cNvPr id="3083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49750" y="1062266"/>
              <a:ext cx="81701" cy="5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679350" y="1815142"/>
              <a:ext cx="63826" cy="4556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MH_Entry_3"/>
          <p:cNvSpPr/>
          <p:nvPr>
            <p:custDataLst>
              <p:tags r:id="rId6"/>
            </p:custDataLst>
          </p:nvPr>
        </p:nvSpPr>
        <p:spPr>
          <a:xfrm>
            <a:off x="2092474" y="3122709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Tonic Triads</a:t>
            </a:r>
            <a:endParaRPr lang="en-US" altLang="zh-CN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19" name="MH_Number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48787" y="3122711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07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0" name="MH_Entry_2"/>
          <p:cNvSpPr/>
          <p:nvPr>
            <p:custDataLst>
              <p:tags r:id="rId8"/>
            </p:custDataLst>
          </p:nvPr>
        </p:nvSpPr>
        <p:spPr>
          <a:xfrm flipH="1">
            <a:off x="5219719" y="2561394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tr-TR" sz="1400" b="1" dirty="0" err="1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Intervals</a:t>
            </a:r>
            <a:endParaRPr lang="en-US" altLang="tr-TR" sz="1400" b="1" dirty="0" err="1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1" name="MH_Number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4777688" y="2561394"/>
            <a:ext cx="442031" cy="46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4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06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34" name="MH_Number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4736465" y="3684270"/>
            <a:ext cx="483235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32" tIns="32516" rIns="65032" bIns="32516" anchor="ctr" anchorCtr="1">
            <a:no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2800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cs typeface="Verdan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08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51" name="MH_Others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63783" y="693667"/>
            <a:ext cx="1524446" cy="4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charset="-122"/>
                <a:sym typeface="Arial" panose="020B0604020202020204" pitchFamily="34" charset="0"/>
              </a:rPr>
              <a:t>CONTENTS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Microsoft YaHei" charset="-122"/>
              <a:sym typeface="Arial" panose="020B0604020202020204" pitchFamily="34" charset="0"/>
            </a:endParaRPr>
          </a:p>
        </p:txBody>
      </p:sp>
      <p:sp>
        <p:nvSpPr>
          <p:cNvPr id="41" name="MH_Entry_4"/>
          <p:cNvSpPr/>
          <p:nvPr>
            <p:custDataLst>
              <p:tags r:id="rId12"/>
            </p:custDataLst>
          </p:nvPr>
        </p:nvSpPr>
        <p:spPr>
          <a:xfrm flipH="1">
            <a:off x="5219719" y="3684026"/>
            <a:ext cx="1856312" cy="4657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Microsoft YaHei" charset="-122"/>
                <a:sym typeface="Arial" panose="020B0604020202020204" pitchFamily="34" charset="0"/>
              </a:rPr>
              <a:t>Terms and Signs</a:t>
            </a:r>
            <a:endParaRPr lang="en-US" sz="1400" b="1" dirty="0">
              <a:solidFill>
                <a:srgbClr val="FFFFFF"/>
              </a:solidFill>
              <a:latin typeface="+mj-lt"/>
              <a:ea typeface="Microsoft YaHei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078" grpId="0"/>
      <p:bldP spid="18" grpId="0" bldLvl="0" animBg="1"/>
      <p:bldP spid="19" grpId="0"/>
      <p:bldP spid="30" grpId="0" bldLvl="0" animBg="1"/>
      <p:bldP spid="31" grpId="0"/>
      <p:bldP spid="34" grpId="0"/>
      <p:bldP spid="51" grpId="0"/>
      <p:bldP spid="41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Google Shape;145;p23"/>
          <p:cNvSpPr/>
          <p:nvPr/>
        </p:nvSpPr>
        <p:spPr>
          <a:xfrm>
            <a:off x="1139825" y="111315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the following bar grouped correctly?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5" name="Picture 4" descr="/home/maestro/Pictures/Screenshots/chapter 2/exercise 7/Screenshot from 2023-05-24 21-34-08.pngScreenshot from 2023-05-24 21-34-0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0143" y="1495425"/>
            <a:ext cx="6798945" cy="1551305"/>
          </a:xfrm>
          <a:prstGeom prst="rect">
            <a:avLst/>
          </a:prstGeom>
        </p:spPr>
      </p:pic>
      <p:sp>
        <p:nvSpPr>
          <p:cNvPr id="18" name="Google Shape;145;p23"/>
          <p:cNvSpPr/>
          <p:nvPr/>
        </p:nvSpPr>
        <p:spPr>
          <a:xfrm>
            <a:off x="1075055" y="2970530"/>
            <a:ext cx="6864350" cy="60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NO. </a:t>
            </a: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second and third beats are not grouped correctly</a:t>
            </a: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.</a:t>
            </a:r>
            <a:endParaRPr lang="en-US" altLang="tr-TR" sz="180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8" name="Picture 7" descr="/home/maestro/Pictures/Screenshots/chapter 2/exercise 7/Screenshot from 2023-05-24 21-32-57.pngScreenshot from 2023-05-24 21-32-5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0143" y="3391853"/>
            <a:ext cx="6798945" cy="15506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989070" y="1898650"/>
            <a:ext cx="1754505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883275" y="3721735"/>
            <a:ext cx="1165860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89070" y="3725545"/>
            <a:ext cx="1754505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83275" y="1892300"/>
            <a:ext cx="1165860" cy="891540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2" grpId="0" animBg="1"/>
      <p:bldP spid="6" grpId="0" animBg="1"/>
      <p:bldP spid="18" grpId="1"/>
      <p:bldP spid="2" grpId="1" animBg="1"/>
      <p:bldP spid="6" grpId="1" animBg="1"/>
      <p:bldP spid="4" grpId="0" animBg="1"/>
      <p:bldP spid="3" grpId="0" animBg="1"/>
      <p:bldP spid="4" grpId="1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Google Shape;145;p23"/>
          <p:cNvSpPr/>
          <p:nvPr/>
        </p:nvSpPr>
        <p:spPr>
          <a:xfrm>
            <a:off x="1139825" y="966470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Which bar in the following melody is NOT grouped correctly?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" name="Google Shape;145;p23"/>
          <p:cNvSpPr/>
          <p:nvPr/>
        </p:nvSpPr>
        <p:spPr>
          <a:xfrm>
            <a:off x="1075055" y="2837180"/>
            <a:ext cx="6864350" cy="60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second bar. When the last two quavers of a dotted-crotchet beat are silent, use two quaver rests instead of crotchet rest:</a:t>
            </a:r>
            <a:endParaRPr lang="en-US" altLang="tr-TR" sz="180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" name="Picture 8" descr="Screenshot from 2023-05-24 21-50-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1378585"/>
            <a:ext cx="8266430" cy="1444625"/>
          </a:xfrm>
          <a:prstGeom prst="rect">
            <a:avLst/>
          </a:prstGeom>
        </p:spPr>
      </p:pic>
      <p:pic>
        <p:nvPicPr>
          <p:cNvPr id="10" name="Picture 9" descr="/home/maestro/Pictures/Screenshots/chapter 2/exercise 8/Screenshot from 2023-05-24 21-51-23.pngScreenshot from 2023-05-24 21-51-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8795" y="3492818"/>
            <a:ext cx="8266430" cy="144399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Google Shape;145;p23"/>
          <p:cNvSpPr/>
          <p:nvPr/>
        </p:nvSpPr>
        <p:spPr>
          <a:xfrm>
            <a:off x="1139825" y="80200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the following bar in simple or compound time? Duple, Triple or quadruple?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" name="Google Shape;145;p23"/>
          <p:cNvSpPr/>
          <p:nvPr/>
        </p:nvSpPr>
        <p:spPr>
          <a:xfrm>
            <a:off x="1075055" y="3677285"/>
            <a:ext cx="6864350" cy="79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This is in </a:t>
            </a:r>
            <a:r>
              <a:rPr lang="en-US" altLang="tr-TR" sz="1800" b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compound triple time</a:t>
            </a:r>
            <a:endParaRPr lang="en-US" altLang="tr-TR" sz="1800" b="1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It has 3 dotted crotchet beats in a bar</a:t>
            </a:r>
            <a:endParaRPr lang="en-US" altLang="tr-TR" sz="180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 descr="Screenshot from 2023-05-25 08-49-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825" y="1587500"/>
            <a:ext cx="7501255" cy="184594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Google Shape;145;p23"/>
          <p:cNvSpPr/>
          <p:nvPr/>
        </p:nvSpPr>
        <p:spPr>
          <a:xfrm>
            <a:off x="1139825" y="80200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the following bar in simple or compound time? Duple, Triple or quadruple?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" name="Google Shape;145;p23"/>
          <p:cNvSpPr/>
          <p:nvPr/>
        </p:nvSpPr>
        <p:spPr>
          <a:xfrm>
            <a:off x="1075055" y="3677285"/>
            <a:ext cx="6864350" cy="79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This is in </a:t>
            </a:r>
            <a:r>
              <a:rPr lang="en-US" altLang="tr-TR" sz="1800" b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simple </a:t>
            </a:r>
            <a:r>
              <a:rPr lang="en-US" altLang="tr-TR" sz="1800" b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triple time</a:t>
            </a:r>
            <a:endParaRPr lang="en-US" altLang="tr-TR" sz="1800" b="1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It has 3 quaver beats in a bar</a:t>
            </a:r>
            <a:endParaRPr lang="en-US" altLang="tr-TR" sz="180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 descr="/home/maestro/Pictures/Screenshots/chapter 2/exercise 9/Screenshot from 2023-05-25 08-52-09.pngScreenshot from 2023-05-25 08-52-0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39825" y="1587818"/>
            <a:ext cx="7501255" cy="184531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Google Shape;145;p23"/>
          <p:cNvSpPr/>
          <p:nvPr/>
        </p:nvSpPr>
        <p:spPr>
          <a:xfrm>
            <a:off x="1139825" y="80200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the following bar in simple or compound time? Duple, Triple or quadruple?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" name="Google Shape;145;p23"/>
          <p:cNvSpPr/>
          <p:nvPr/>
        </p:nvSpPr>
        <p:spPr>
          <a:xfrm>
            <a:off x="1075055" y="3677285"/>
            <a:ext cx="6864350" cy="79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This is in </a:t>
            </a:r>
            <a:r>
              <a:rPr lang="en-US" altLang="tr-TR" sz="1800" b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simple quadruple </a:t>
            </a:r>
            <a:r>
              <a:rPr lang="en-US" altLang="tr-TR" sz="1800" b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time</a:t>
            </a:r>
            <a:endParaRPr lang="en-US" altLang="tr-TR" sz="1800" b="1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It has 4 crotchet beats in the bar</a:t>
            </a:r>
            <a:endParaRPr lang="en-US" altLang="tr-TR" sz="180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 descr="/home/maestro/Pictures/Screenshots/chapter 2/exercise 9/Screenshot from 2023-05-25 08-52-15.pngScreenshot from 2023-05-25 08-52-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1095" y="1587818"/>
            <a:ext cx="7498715" cy="184531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Google Shape;145;p23"/>
          <p:cNvSpPr/>
          <p:nvPr/>
        </p:nvSpPr>
        <p:spPr>
          <a:xfrm>
            <a:off x="1139825" y="80200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Differentiate the grouping in the following 9/8 and 3/4 bars containing the same notes in the bar: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Screenshot from 2023-05-25 08-55-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3020" y="1681480"/>
            <a:ext cx="6328410" cy="32334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Google Shape;145;p23"/>
          <p:cNvSpPr/>
          <p:nvPr/>
        </p:nvSpPr>
        <p:spPr>
          <a:xfrm>
            <a:off x="1139825" y="914400"/>
            <a:ext cx="6864350" cy="4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the following bar in 3/4 or 6/8?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" name="Google Shape;145;p23"/>
          <p:cNvSpPr/>
          <p:nvPr/>
        </p:nvSpPr>
        <p:spPr>
          <a:xfrm>
            <a:off x="1139825" y="3321050"/>
            <a:ext cx="6864350" cy="122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This is in </a:t>
            </a:r>
            <a:r>
              <a:rPr lang="en-US" altLang="tr-TR" sz="1800" b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3/4</a:t>
            </a:r>
            <a:endParaRPr lang="en-US" altLang="tr-TR" sz="1800" b="1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grouping is done in crotchet beats, not dotted crotchets.</a:t>
            </a:r>
            <a:endParaRPr lang="en-US" altLang="tr-TR" sz="180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Remember triplets are done in time of two of the same value. </a:t>
            </a:r>
            <a:endParaRPr lang="en-US" altLang="tr-TR" sz="180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 descr="/home/maestro/Pictures/Screenshots/chapter 2/exercise 10/Screenshot from 2023-05-25 09-41-17.pngScreenshot from 2023-05-25 09-41-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1095" y="1939290"/>
            <a:ext cx="7498715" cy="11423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Google Shape;145;p23"/>
          <p:cNvSpPr/>
          <p:nvPr/>
        </p:nvSpPr>
        <p:spPr>
          <a:xfrm>
            <a:off x="1139825" y="914400"/>
            <a:ext cx="6864350" cy="48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Is the following bar in 3/4 or 6/8?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" name="Google Shape;145;p23"/>
          <p:cNvSpPr/>
          <p:nvPr/>
        </p:nvSpPr>
        <p:spPr>
          <a:xfrm>
            <a:off x="1139825" y="3321050"/>
            <a:ext cx="6864350" cy="122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This is in </a:t>
            </a:r>
            <a:r>
              <a:rPr lang="en-US" altLang="tr-TR" sz="1800" b="1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6/8</a:t>
            </a:r>
            <a:endParaRPr lang="en-US" altLang="tr-TR" sz="1800" b="1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1800" b="1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grouping is done in dotted-crotchet beats, not crotchets. </a:t>
            </a:r>
            <a:endParaRPr lang="en-US" altLang="tr-TR" sz="180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 descr="Screenshot from 2023-05-25 09-41-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825" y="1617345"/>
            <a:ext cx="7828915" cy="119253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  <p:bldP spid="1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2"/>
          <p:cNvSpPr/>
          <p:nvPr/>
        </p:nvSpPr>
        <p:spPr>
          <a:xfrm>
            <a:off x="324163" y="2530592"/>
            <a:ext cx="8496944" cy="117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25" tIns="32500" rIns="65025" bIns="325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0"/>
              <a:buFont typeface="Arial" panose="020B0604020202020204"/>
              <a:buNone/>
            </a:pPr>
            <a:r>
              <a:rPr lang="tr-TR" sz="72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Thank you, Friends</a:t>
            </a:r>
            <a:endParaRPr sz="72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034030" y="4196080"/>
            <a:ext cx="3077845" cy="24892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5032" tIns="32516" rIns="65032" bIns="325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charset="-122"/>
                <a:ea typeface="Microsoft YaHei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Quiz: </a:t>
            </a:r>
            <a:r>
              <a:rPr lang="en-US" altLang="tr-TR" sz="1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hlinkClick r:id="rId1" action="ppaction://hlinkfile"/>
              </a:rPr>
              <a:t>www.chezamusicschool.co.ke/mtg3l2</a:t>
            </a:r>
            <a:endParaRPr lang="en-US" altLang="tr-TR" sz="1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0" name="Google Shape;100;p20" descr="/home/conserv/.projects/.cheza/public/config/cheza-logo-long-dark-62d95ed09819b.pngcheza-logo-long-dark-62d95ed09819b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5380" y="989330"/>
            <a:ext cx="6873240" cy="13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46"/>
          <p:cNvSpPr txBox="1"/>
          <p:nvPr/>
        </p:nvSpPr>
        <p:spPr>
          <a:xfrm>
            <a:off x="1694180" y="341630"/>
            <a:ext cx="5755005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en-US" altLang="tr-TR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icrosoft YaHei" charset="-122"/>
                <a:cs typeface="Times New Roman" panose="02020603050405020304" pitchFamily="18" charset="0"/>
              </a:rPr>
              <a:t>Terms &amp; Signs for the day:</a:t>
            </a:r>
            <a:endParaRPr lang="en-US" altLang="tr-TR" sz="2000" b="1" kern="0" dirty="0" err="1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3" name="Google Shape;195;p25"/>
          <p:cNvSpPr/>
          <p:nvPr/>
        </p:nvSpPr>
        <p:spPr>
          <a:xfrm>
            <a:off x="858520" y="854075"/>
            <a:ext cx="3941445" cy="429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ben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- well 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prima, primo-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first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sembre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always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simile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- in the same way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subito - </a:t>
            </a: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suddenly</a:t>
            </a:r>
            <a:endParaRPr lang="en-US" altLang="tr-TR" sz="1800" b="1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1918120" y="1780031"/>
            <a:ext cx="1064990" cy="9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 b="1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0</a:t>
            </a:r>
            <a:r>
              <a:rPr lang="en-US" altLang="tr-TR" sz="5400" b="1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2</a:t>
            </a:r>
            <a:endParaRPr lang="en-US" altLang="tr-TR" sz="5400" b="1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cxnSp>
        <p:nvCxnSpPr>
          <p:cNvPr id="126" name="Google Shape;126;p22"/>
          <p:cNvCxnSpPr/>
          <p:nvPr/>
        </p:nvCxnSpPr>
        <p:spPr>
          <a:xfrm>
            <a:off x="1753279" y="2573068"/>
            <a:ext cx="1378561" cy="0"/>
          </a:xfrm>
          <a:prstGeom prst="straightConnector1">
            <a:avLst/>
          </a:prstGeom>
          <a:noFill/>
          <a:ln w="12700" cap="flat" cmpd="sng">
            <a:solidFill>
              <a:srgbClr val="3F3F3F">
                <a:alpha val="77647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2"/>
          <p:cNvSpPr txBox="1"/>
          <p:nvPr/>
        </p:nvSpPr>
        <p:spPr>
          <a:xfrm>
            <a:off x="1918121" y="2617808"/>
            <a:ext cx="1033700" cy="23852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100" b="1" i="0" u="none" strike="noStrike" cap="none">
                <a:solidFill>
                  <a:schemeClr val="lt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Grade 3</a:t>
            </a:r>
            <a:endParaRPr lang="en-US" altLang="tr-TR" sz="1100" b="1" i="0" u="none" strike="noStrike" cap="none">
              <a:solidFill>
                <a:schemeClr val="lt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312795" y="2104390"/>
            <a:ext cx="2539365" cy="37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2000" b="1" i="0" u="none" strike="noStrike" cap="none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Rhythm 2</a:t>
            </a:r>
            <a:endParaRPr lang="en-US" altLang="tr-TR" sz="2000" b="1" i="0" u="none" strike="noStrike" cap="none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3312795" y="2736850"/>
            <a:ext cx="5070475" cy="169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SIMPLE AND COMPOUND TIME</a:t>
            </a: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GROUPING NOTES AND RESTS IN COMPOUND TIME</a:t>
            </a: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COMPOUND TIME: DUPLE, TRIPLE AND QUADRUPLE</a:t>
            </a:r>
            <a:endParaRPr lang="en-US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608580" y="679450"/>
            <a:ext cx="3815080" cy="406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Simple and compound time</a:t>
            </a:r>
            <a:endParaRPr lang="en-US" altLang="tr-TR" sz="1800" b="1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7" name="Google Shape;145;p23"/>
          <p:cNvSpPr/>
          <p:nvPr/>
        </p:nvSpPr>
        <p:spPr>
          <a:xfrm>
            <a:off x="1139825" y="1113155"/>
            <a:ext cx="6864350" cy="78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In simple time, each beat divides into 2. A minim beat can be divided into 2 crotchets, crotchet beat into 2 quavers etc.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45;p23"/>
          <p:cNvSpPr/>
          <p:nvPr/>
        </p:nvSpPr>
        <p:spPr>
          <a:xfrm>
            <a:off x="1290320" y="1983105"/>
            <a:ext cx="1847215" cy="3016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2   3    4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4   4    4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2   3    4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2   2    2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3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8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Google Shape;145;p23"/>
          <p:cNvSpPr/>
          <p:nvPr/>
        </p:nvSpPr>
        <p:spPr>
          <a:xfrm>
            <a:off x="3843655" y="2130425"/>
            <a:ext cx="4287520" cy="269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975" tIns="33975" rIns="67975" bIns="33975" anchor="t" anchorCtr="0">
            <a:noAutofit/>
          </a:bodyPr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𝅘𝅥𝅘𝅥            beat divides into 𝅘𝅥𝅘𝅥𝅘𝅥𝅘𝅥𝅘𝅥𝅘𝅥𝅘𝅥𝅘𝅥𝅘𝅥𝅘𝅥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           beat divides into 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 b="1" i="0" u="none" strike="noStrike" cap="none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           beat divides into </a:t>
            </a:r>
            <a:endParaRPr lang="en-US" altLang="tr-TR" sz="1800" b="1" i="0" u="none" strike="noStrike" cap="none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7860" y="1898650"/>
            <a:ext cx="619125" cy="752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989455"/>
            <a:ext cx="40005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5" y="1993265"/>
            <a:ext cx="400050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60" y="2930525"/>
            <a:ext cx="40005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5" y="2858135"/>
            <a:ext cx="400050" cy="571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858135"/>
            <a:ext cx="400050" cy="571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860" y="3877310"/>
            <a:ext cx="400050" cy="571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877310"/>
            <a:ext cx="400050" cy="571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4125" y="3877310"/>
            <a:ext cx="400050" cy="5715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7" grpId="1"/>
      <p:bldP spid="3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397250" y="769620"/>
            <a:ext cx="3385185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Compound Time Signatures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3" name="Google Shape;195;p25"/>
          <p:cNvSpPr/>
          <p:nvPr/>
        </p:nvSpPr>
        <p:spPr>
          <a:xfrm>
            <a:off x="1299845" y="1209675"/>
            <a:ext cx="6941820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In compound time, each beat is a dotted note that divides into 3.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Google Shape;195;p25"/>
          <p:cNvSpPr/>
          <p:nvPr/>
        </p:nvSpPr>
        <p:spPr>
          <a:xfrm>
            <a:off x="1299845" y="1839595"/>
            <a:ext cx="6544310" cy="114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At grade 3, all the compound time signatures  have a dotted-crotchet beat, which divides into 3 quavers.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4" name="Google Shape;195;p25"/>
          <p:cNvSpPr/>
          <p:nvPr/>
        </p:nvSpPr>
        <p:spPr>
          <a:xfrm>
            <a:off x="1306830" y="2740025"/>
            <a:ext cx="6544310" cy="13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top number of the compound time signature shows how many quavers/micro-beats (shown by bottom number ‘8’) there are in a bar.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397250" y="769620"/>
            <a:ext cx="3385185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demisemiquaver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590" y="1714500"/>
            <a:ext cx="8275320" cy="1086485"/>
          </a:xfrm>
          <a:prstGeom prst="rect">
            <a:avLst/>
          </a:prstGeom>
        </p:spPr>
      </p:pic>
      <p:sp>
        <p:nvSpPr>
          <p:cNvPr id="5" name="Google Shape;195;p25"/>
          <p:cNvSpPr/>
          <p:nvPr/>
        </p:nvSpPr>
        <p:spPr>
          <a:xfrm>
            <a:off x="1450340" y="1242695"/>
            <a:ext cx="7227570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1                  2                1    2           1                  2                 1                 2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85" y="2993390"/>
            <a:ext cx="581025" cy="692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665" y="2993390"/>
            <a:ext cx="581025" cy="692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45" y="2993390"/>
            <a:ext cx="581025" cy="692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110" y="2993390"/>
            <a:ext cx="581025" cy="692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25" y="2993390"/>
            <a:ext cx="581025" cy="692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205" y="2993390"/>
            <a:ext cx="581025" cy="69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385" y="2993390"/>
            <a:ext cx="581025" cy="692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565" y="2993390"/>
            <a:ext cx="581025" cy="692150"/>
          </a:xfrm>
          <a:prstGeom prst="rect">
            <a:avLst/>
          </a:prstGeom>
        </p:spPr>
      </p:pic>
      <p:sp>
        <p:nvSpPr>
          <p:cNvPr id="21" name="Google Shape;195;p25"/>
          <p:cNvSpPr/>
          <p:nvPr/>
        </p:nvSpPr>
        <p:spPr>
          <a:xfrm>
            <a:off x="113030" y="1016635"/>
            <a:ext cx="2095500" cy="50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Number of beats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2" name="Google Shape;195;p25"/>
          <p:cNvSpPr/>
          <p:nvPr/>
        </p:nvSpPr>
        <p:spPr>
          <a:xfrm>
            <a:off x="113030" y="3180080"/>
            <a:ext cx="1492885" cy="50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Type of beat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3397250" y="769620"/>
            <a:ext cx="3385185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3F3F3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The demisemiquaver</a:t>
            </a:r>
            <a:endParaRPr lang="en-US" altLang="tr-TR" sz="1800">
              <a:solidFill>
                <a:srgbClr val="3F3F3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590" y="1469390"/>
            <a:ext cx="8367395" cy="1099185"/>
          </a:xfrm>
          <a:prstGeom prst="rect">
            <a:avLst/>
          </a:prstGeom>
        </p:spPr>
      </p:pic>
      <p:sp>
        <p:nvSpPr>
          <p:cNvPr id="11" name="Google Shape;195;p25"/>
          <p:cNvSpPr/>
          <p:nvPr/>
        </p:nvSpPr>
        <p:spPr>
          <a:xfrm>
            <a:off x="1450340" y="1257300"/>
            <a:ext cx="7227570" cy="4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1       2         3               1    2      3        1            2           3               1    2     3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05" y="2568575"/>
            <a:ext cx="477520" cy="569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2568575"/>
            <a:ext cx="477520" cy="569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0" y="2568575"/>
            <a:ext cx="477520" cy="569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2568575"/>
            <a:ext cx="477520" cy="56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10" y="2568575"/>
            <a:ext cx="477520" cy="569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365" y="2568575"/>
            <a:ext cx="477520" cy="569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920" y="2568575"/>
            <a:ext cx="477520" cy="569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2568575"/>
            <a:ext cx="477520" cy="569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5" y="2568575"/>
            <a:ext cx="477520" cy="569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590" y="2568575"/>
            <a:ext cx="477520" cy="569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0" y="2568575"/>
            <a:ext cx="477520" cy="569595"/>
          </a:xfrm>
          <a:prstGeom prst="rect">
            <a:avLst/>
          </a:prstGeom>
        </p:spPr>
      </p:pic>
      <p:sp>
        <p:nvSpPr>
          <p:cNvPr id="21" name="Google Shape;195;p25"/>
          <p:cNvSpPr/>
          <p:nvPr/>
        </p:nvSpPr>
        <p:spPr>
          <a:xfrm>
            <a:off x="113030" y="1016635"/>
            <a:ext cx="2095500" cy="50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Number of beats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2" name="Google Shape;195;p25"/>
          <p:cNvSpPr/>
          <p:nvPr/>
        </p:nvSpPr>
        <p:spPr>
          <a:xfrm>
            <a:off x="113030" y="3138170"/>
            <a:ext cx="1492885" cy="50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tr-TR" sz="1800">
                <a:solidFill>
                  <a:srgbClr val="7F7F7F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Type of beat</a:t>
            </a:r>
            <a:endParaRPr lang="en-US" altLang="tr-TR" sz="1800">
              <a:solidFill>
                <a:srgbClr val="7F7F7F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85" y="2568575"/>
            <a:ext cx="477520" cy="56959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1"/>
</p:tagLst>
</file>

<file path=ppt/tags/tag10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4"/>
</p:tagLst>
</file>

<file path=ppt/tags/tag11.xml><?xml version="1.0" encoding="utf-8"?>
<p:tagLst xmlns:p="http://schemas.openxmlformats.org/presentationml/2006/main">
  <p:tag name="MH" val="20160830110903"/>
  <p:tag name="MH_LIBRARY" val="CONTENTS"/>
  <p:tag name="MH_AUTOCOLOR" val="TRUE"/>
  <p:tag name="MH_TYPE" val="CONTENTS"/>
  <p:tag name="ID" val="545819"/>
</p:tagLst>
</file>

<file path=ppt/tags/tag12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1"/>
</p:tagLst>
</file>

<file path=ppt/tags/tag13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1"/>
</p:tagLst>
</file>

<file path=ppt/tags/tag14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ags/tag15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3"/>
</p:tagLst>
</file>

<file path=ppt/tags/tag16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3"/>
</p:tagLst>
</file>

<file path=ppt/tags/tag17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2"/>
</p:tagLst>
</file>

<file path=ppt/tags/tag18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2"/>
</p:tagLst>
</file>

<file path=ppt/tags/tag19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4"/>
</p:tagLst>
</file>

<file path=ppt/tags/tag2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1"/>
</p:tagLst>
</file>

<file path=ppt/tags/tag20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ags/tag21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4"/>
</p:tagLst>
</file>

<file path=ppt/tags/tag22.xml><?xml version="1.0" encoding="utf-8"?>
<p:tagLst xmlns:p="http://schemas.openxmlformats.org/presentationml/2006/main">
  <p:tag name="MH" val="20160830110903"/>
  <p:tag name="MH_LIBRARY" val="CONTENTS"/>
  <p:tag name="MH_AUTOCOLOR" val="TRUE"/>
  <p:tag name="MH_TYPE" val="CONTENTS"/>
  <p:tag name="ID" val="545819"/>
</p:tagLst>
</file>

<file path=ppt/tags/tag3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ags/tag4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3"/>
</p:tagLst>
</file>

<file path=ppt/tags/tag5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3"/>
</p:tagLst>
</file>

<file path=ppt/tags/tag6.xml><?xml version="1.0" encoding="utf-8"?>
<p:tagLst xmlns:p="http://schemas.openxmlformats.org/presentationml/2006/main">
  <p:tag name="MH" val="20160830110903"/>
  <p:tag name="MH_LIBRARY" val="CONTENTS"/>
  <p:tag name="MH_TYPE" val="ENTRY"/>
  <p:tag name="ID" val="545819"/>
  <p:tag name="MH_ORDER" val="2"/>
</p:tagLst>
</file>

<file path=ppt/tags/tag7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2"/>
</p:tagLst>
</file>

<file path=ppt/tags/tag8.xml><?xml version="1.0" encoding="utf-8"?>
<p:tagLst xmlns:p="http://schemas.openxmlformats.org/presentationml/2006/main">
  <p:tag name="MH" val="20160830110903"/>
  <p:tag name="MH_LIBRARY" val="CONTENTS"/>
  <p:tag name="MH_TYPE" val="NUMBER"/>
  <p:tag name="ID" val="545819"/>
  <p:tag name="MH_ORDER" val="4"/>
</p:tagLst>
</file>

<file path=ppt/tags/tag9.xml><?xml version="1.0" encoding="utf-8"?>
<p:tagLst xmlns:p="http://schemas.openxmlformats.org/presentationml/2006/main">
  <p:tag name="MH" val="20160830110903"/>
  <p:tag name="MH_LIBRARY" val="CONTENTS"/>
  <p:tag name="MH_TYPE" val="OTHERS"/>
  <p:tag name="ID" val="545819"/>
</p:tagLst>
</file>

<file path=ppt/theme/theme1.xml><?xml version="1.0" encoding="utf-8"?>
<a:theme xmlns:a="http://schemas.openxmlformats.org/drawingml/2006/main" name="My Music Powerpoint Template - www.freepptbackgrounds.net">
  <a:themeElements>
    <a:clrScheme name="自定义 39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F3F3F"/>
      </a:accent1>
      <a:accent2>
        <a:srgbClr val="7F7F7F"/>
      </a:accent2>
      <a:accent3>
        <a:srgbClr val="3F3F3F"/>
      </a:accent3>
      <a:accent4>
        <a:srgbClr val="7F7F7F"/>
      </a:accent4>
      <a:accent5>
        <a:srgbClr val="3F3F3F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y Music Powerpoint Template - www.freepptbackgrounds.net">
  <a:themeElements>
    <a:clrScheme name="自定义 39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F3F3F"/>
      </a:accent1>
      <a:accent2>
        <a:srgbClr val="7F7F7F"/>
      </a:accent2>
      <a:accent3>
        <a:srgbClr val="3F3F3F"/>
      </a:accent3>
      <a:accent4>
        <a:srgbClr val="7F7F7F"/>
      </a:accent4>
      <a:accent5>
        <a:srgbClr val="3F3F3F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5391</Words>
  <Application>WPS Presentation</Application>
  <PresentationFormat/>
  <Paragraphs>243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61" baseType="lpstr">
      <vt:lpstr>Arial</vt:lpstr>
      <vt:lpstr>SimSun</vt:lpstr>
      <vt:lpstr>Wingdings</vt:lpstr>
      <vt:lpstr>Arial</vt:lpstr>
      <vt:lpstr>Georgia</vt:lpstr>
      <vt:lpstr>Calibri</vt:lpstr>
      <vt:lpstr>Trebuchet MS</vt:lpstr>
      <vt:lpstr>Microsoft YaHei</vt:lpstr>
      <vt:lpstr>Droid Sans Fallback</vt:lpstr>
      <vt:lpstr>Calibri</vt:lpstr>
      <vt:lpstr>幼圆</vt:lpstr>
      <vt:lpstr>Verdana</vt:lpstr>
      <vt:lpstr>Arial Narrow</vt:lpstr>
      <vt:lpstr>Times New Roman</vt:lpstr>
      <vt:lpstr>Microsoft YaHei</vt:lpstr>
      <vt:lpstr>Arial Unicode MS</vt:lpstr>
      <vt:lpstr>Noto Serif CJK HK</vt:lpstr>
      <vt:lpstr>BatangChe</vt:lpstr>
      <vt:lpstr>Gubbi</vt:lpstr>
      <vt:lpstr>FreeSerif</vt:lpstr>
      <vt:lpstr>SimSun</vt:lpstr>
      <vt:lpstr>My Music Powerpoint Template - www.freepptbackgrounds.net</vt:lpstr>
      <vt:lpstr>1_My Music Powerpoint Template - www.freepptbackgrounds.net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maestro</cp:lastModifiedBy>
  <cp:revision>325</cp:revision>
  <dcterms:created xsi:type="dcterms:W3CDTF">2023-06-15T09:30:41Z</dcterms:created>
  <dcterms:modified xsi:type="dcterms:W3CDTF">2023-06-15T09:30:41Z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