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5"/>
  </p:notesMasterIdLst>
  <p:sldIdLst>
    <p:sldId id="377" r:id="rId4"/>
    <p:sldId id="258" r:id="rId6"/>
    <p:sldId id="309" r:id="rId7"/>
    <p:sldId id="310" r:id="rId8"/>
    <p:sldId id="259" r:id="rId9"/>
    <p:sldId id="353" r:id="rId10"/>
    <p:sldId id="265" r:id="rId11"/>
    <p:sldId id="283" r:id="rId12"/>
    <p:sldId id="332" r:id="rId13"/>
    <p:sldId id="269" r:id="rId14"/>
    <p:sldId id="260" r:id="rId15"/>
    <p:sldId id="291" r:id="rId16"/>
    <p:sldId id="333" r:id="rId17"/>
    <p:sldId id="287" r:id="rId18"/>
    <p:sldId id="336" r:id="rId19"/>
    <p:sldId id="338" r:id="rId20"/>
    <p:sldId id="337" r:id="rId21"/>
    <p:sldId id="339" r:id="rId22"/>
    <p:sldId id="334" r:id="rId23"/>
    <p:sldId id="340" r:id="rId24"/>
    <p:sldId id="345" r:id="rId25"/>
    <p:sldId id="341" r:id="rId26"/>
    <p:sldId id="342" r:id="rId27"/>
    <p:sldId id="343" r:id="rId28"/>
    <p:sldId id="346" r:id="rId29"/>
    <p:sldId id="347" r:id="rId30"/>
    <p:sldId id="348" r:id="rId31"/>
    <p:sldId id="376" r:id="rId32"/>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61" d="100"/>
          <a:sy n="161" d="100"/>
        </p:scale>
        <p:origin x="784" y="200"/>
      </p:cViewPr>
      <p:guideLst>
        <p:guide orient="horz" pos="1552"/>
        <p:guide pos="2915"/>
      </p:guideLst>
    </p:cSldViewPr>
  </p:slideViewPr>
  <p:notesTextViewPr>
    <p:cViewPr>
      <p:scale>
        <a:sx n="100" d="100"/>
        <a:sy n="100" d="100"/>
      </p:scale>
      <p:origin x="0" y="0"/>
    </p:cViewPr>
  </p:notesTextViewPr>
  <p:sorterViewPr>
    <p:cViewPr>
      <p:scale>
        <a:sx n="186" d="100"/>
        <a:sy n="18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9E28C-AB06-489B-9779-6479E99B0F6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28B90-7F90-49FA-BDD3-899317569B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96"/>
        <p:cNvGrpSpPr/>
        <p:nvPr/>
      </p:nvGrpSpPr>
      <p:grpSpPr>
        <a:xfrm>
          <a:off x="0" y="0"/>
          <a:ext cx="0" cy="0"/>
          <a:chOff x="0" y="0"/>
          <a:chExt cx="0" cy="0"/>
        </a:xfrm>
      </p:grpSpPr>
      <p:sp>
        <p:nvSpPr>
          <p:cNvPr id="97" name="Google Shape;97;p1: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8" name="Google Shape;98;p1:notes"/>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SimSun" pitchFamily="2" charset="-122"/>
              </a:defRPr>
            </a:lvl1pPr>
            <a:lvl2pPr marL="742950" indent="-285750">
              <a:defRPr>
                <a:solidFill>
                  <a:schemeClr val="tx1"/>
                </a:solidFill>
                <a:latin typeface="Arial Narrow" panose="020B0606020202030204" pitchFamily="34" charset="0"/>
                <a:ea typeface="SimSun" pitchFamily="2" charset="-122"/>
              </a:defRPr>
            </a:lvl2pPr>
            <a:lvl3pPr marL="1143000" indent="-228600">
              <a:defRPr>
                <a:solidFill>
                  <a:schemeClr val="tx1"/>
                </a:solidFill>
                <a:latin typeface="Arial Narrow" panose="020B0606020202030204" pitchFamily="34" charset="0"/>
                <a:ea typeface="SimSun" pitchFamily="2" charset="-122"/>
              </a:defRPr>
            </a:lvl3pPr>
            <a:lvl4pPr marL="1600200" indent="-228600">
              <a:defRPr>
                <a:solidFill>
                  <a:schemeClr val="tx1"/>
                </a:solidFill>
                <a:latin typeface="Arial Narrow" panose="020B0606020202030204" pitchFamily="34" charset="0"/>
                <a:ea typeface="SimSun" pitchFamily="2" charset="-122"/>
              </a:defRPr>
            </a:lvl4pPr>
            <a:lvl5pPr marL="2057400" indent="-228600">
              <a:defRPr>
                <a:solidFill>
                  <a:schemeClr val="tx1"/>
                </a:solidFill>
                <a:latin typeface="Arial Narrow" panose="020B0606020202030204"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9pPr>
          </a:lstStyle>
          <a:p>
            <a:fld id="{1C0682DE-097C-43D6-9BDF-F71529C5ACE9}"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SimSun" pitchFamily="2" charset="-122"/>
              </a:defRPr>
            </a:lvl1pPr>
            <a:lvl2pPr marL="742950" indent="-285750">
              <a:defRPr>
                <a:solidFill>
                  <a:schemeClr val="tx1"/>
                </a:solidFill>
                <a:latin typeface="Arial Narrow" panose="020B0606020202030204" pitchFamily="34" charset="0"/>
                <a:ea typeface="SimSun" pitchFamily="2" charset="-122"/>
              </a:defRPr>
            </a:lvl2pPr>
            <a:lvl3pPr marL="1143000" indent="-228600">
              <a:defRPr>
                <a:solidFill>
                  <a:schemeClr val="tx1"/>
                </a:solidFill>
                <a:latin typeface="Arial Narrow" panose="020B0606020202030204" pitchFamily="34" charset="0"/>
                <a:ea typeface="SimSun" pitchFamily="2" charset="-122"/>
              </a:defRPr>
            </a:lvl3pPr>
            <a:lvl4pPr marL="1600200" indent="-228600">
              <a:defRPr>
                <a:solidFill>
                  <a:schemeClr val="tx1"/>
                </a:solidFill>
                <a:latin typeface="Arial Narrow" panose="020B0606020202030204" pitchFamily="34" charset="0"/>
                <a:ea typeface="SimSun" pitchFamily="2" charset="-122"/>
              </a:defRPr>
            </a:lvl4pPr>
            <a:lvl5pPr marL="2057400" indent="-228600">
              <a:defRPr>
                <a:solidFill>
                  <a:schemeClr val="tx1"/>
                </a:solidFill>
                <a:latin typeface="Arial Narrow" panose="020B0606020202030204"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9pPr>
          </a:lstStyle>
          <a:p>
            <a:fld id="{1C0682DE-097C-43D6-9BDF-F71529C5ACE9}"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SimSun" pitchFamily="2" charset="-122"/>
              </a:defRPr>
            </a:lvl1pPr>
            <a:lvl2pPr marL="742950" indent="-285750">
              <a:defRPr>
                <a:solidFill>
                  <a:schemeClr val="tx1"/>
                </a:solidFill>
                <a:latin typeface="Arial Narrow" panose="020B0606020202030204" pitchFamily="34" charset="0"/>
                <a:ea typeface="SimSun" pitchFamily="2" charset="-122"/>
              </a:defRPr>
            </a:lvl2pPr>
            <a:lvl3pPr marL="1143000" indent="-228600">
              <a:defRPr>
                <a:solidFill>
                  <a:schemeClr val="tx1"/>
                </a:solidFill>
                <a:latin typeface="Arial Narrow" panose="020B0606020202030204" pitchFamily="34" charset="0"/>
                <a:ea typeface="SimSun" pitchFamily="2" charset="-122"/>
              </a:defRPr>
            </a:lvl3pPr>
            <a:lvl4pPr marL="1600200" indent="-228600">
              <a:defRPr>
                <a:solidFill>
                  <a:schemeClr val="tx1"/>
                </a:solidFill>
                <a:latin typeface="Arial Narrow" panose="020B0606020202030204" pitchFamily="34" charset="0"/>
                <a:ea typeface="SimSun" pitchFamily="2" charset="-122"/>
              </a:defRPr>
            </a:lvl4pPr>
            <a:lvl5pPr marL="2057400" indent="-228600">
              <a:defRPr>
                <a:solidFill>
                  <a:schemeClr val="tx1"/>
                </a:solidFill>
                <a:latin typeface="Arial Narrow" panose="020B0606020202030204"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SimSun" pitchFamily="2" charset="-122"/>
              </a:defRPr>
            </a:lvl9pPr>
          </a:lstStyle>
          <a:p>
            <a:fld id="{1C0682DE-097C-43D6-9BDF-F71529C5ACE9}"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1836A0-1CE6-43E0-9ACD-0351418F1B7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642FC-928E-44E4-A2CA-8B537D4A832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03" name="Shape 703"/>
        <p:cNvGrpSpPr/>
        <p:nvPr/>
      </p:nvGrpSpPr>
      <p:grpSpPr>
        <a:xfrm>
          <a:off x="0" y="0"/>
          <a:ext cx="0" cy="0"/>
          <a:chOff x="0" y="0"/>
          <a:chExt cx="0" cy="0"/>
        </a:xfrm>
      </p:grpSpPr>
      <p:sp>
        <p:nvSpPr>
          <p:cNvPr id="704" name="Google Shape;704;p23: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05" name="Google Shape;705;p23:notes"/>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1">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5800" y="1598313"/>
            <a:ext cx="7772400" cy="1102859"/>
          </a:xfrm>
        </p:spPr>
        <p:txBody>
          <a:bodyPr/>
          <a:lstStyle/>
          <a:p>
            <a:r>
              <a:rPr lang="tr-TR" altLang="zh-CN" dirty="0" err="1"/>
              <a:t>Freepptbackgrounds.net</a:t>
            </a:r>
            <a:endParaRPr lang="zh-CN" altLang="en-US" dirty="0"/>
          </a:p>
        </p:txBody>
      </p:sp>
      <p:sp>
        <p:nvSpPr>
          <p:cNvPr id="3" name="副标题 2"/>
          <p:cNvSpPr>
            <a:spLocks noGrp="1"/>
          </p:cNvSpPr>
          <p:nvPr>
            <p:ph type="subTitle" idx="1" hasCustomPrompt="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tr-TR" altLang="zh-CN" dirty="0" err="1"/>
              <a:t>www.freepptbackgrounds.net</a:t>
            </a:r>
            <a:endParaRPr lang="zh-CN" altLang="en-US" dirty="0"/>
          </a:p>
        </p:txBody>
      </p:sp>
      <p:sp>
        <p:nvSpPr>
          <p:cNvPr id="4" name="日期占位符 3"/>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Slide 10">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err="1"/>
              <a:t>Freepptbackgrounds.net</a:t>
            </a:r>
            <a:endParaRPr lang="zh-CN" altLang="en-US" dirty="0"/>
          </a:p>
        </p:txBody>
      </p:sp>
      <p:sp>
        <p:nvSpPr>
          <p:cNvPr id="3" name="竖排文字占位符 2"/>
          <p:cNvSpPr>
            <a:spLocks noGrp="1"/>
          </p:cNvSpPr>
          <p:nvPr>
            <p:ph type="body" orient="vert" idx="1" hasCustomPrompt="1"/>
          </p:nvPr>
        </p:nvSpPr>
        <p:spPr/>
        <p:txBody>
          <a:bodyPr vert="eaVert"/>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日期占位符 3"/>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lide 11">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154829"/>
            <a:ext cx="2057400" cy="3293095"/>
          </a:xfrm>
        </p:spPr>
        <p:txBody>
          <a:bodyPr vert="eaVert"/>
          <a:lstStyle/>
          <a:p>
            <a:r>
              <a:rPr lang="tr-TR" altLang="zh-CN" dirty="0" err="1"/>
              <a:t>Freepptbackgrounds.net</a:t>
            </a:r>
            <a:endParaRPr lang="zh-CN" altLang="en-US" dirty="0"/>
          </a:p>
        </p:txBody>
      </p:sp>
      <p:sp>
        <p:nvSpPr>
          <p:cNvPr id="3" name="竖排文字占位符 2"/>
          <p:cNvSpPr>
            <a:spLocks noGrp="1"/>
          </p:cNvSpPr>
          <p:nvPr>
            <p:ph type="body" orient="vert" idx="1" hasCustomPrompt="1"/>
          </p:nvPr>
        </p:nvSpPr>
        <p:spPr>
          <a:xfrm>
            <a:off x="457200" y="154829"/>
            <a:ext cx="6019800" cy="3293095"/>
          </a:xfrm>
        </p:spPr>
        <p:txBody>
          <a:bodyPr vert="eaVert"/>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日期占位符 3"/>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12">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13">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14">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15">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16">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17">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 18">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ide 1">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5800" y="1598313"/>
            <a:ext cx="7772400" cy="1102859"/>
          </a:xfrm>
        </p:spPr>
        <p:txBody>
          <a:bodyPr/>
          <a:lstStyle/>
          <a:p>
            <a:r>
              <a:rPr lang="tr-TR" altLang="zh-CN" dirty="0" err="1"/>
              <a:t>Freepptbackgrounds.net</a:t>
            </a:r>
            <a:endParaRPr lang="zh-CN" altLang="en-US" dirty="0"/>
          </a:p>
        </p:txBody>
      </p:sp>
      <p:sp>
        <p:nvSpPr>
          <p:cNvPr id="3" name="副标题 2"/>
          <p:cNvSpPr>
            <a:spLocks noGrp="1"/>
          </p:cNvSpPr>
          <p:nvPr>
            <p:ph type="subTitle" idx="1" hasCustomPrompt="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tr-TR" altLang="zh-CN" dirty="0" err="1"/>
              <a:t>www.freepptbackgrounds.net</a:t>
            </a:r>
            <a:endParaRPr lang="zh-CN" altLang="en-US" dirty="0"/>
          </a:p>
        </p:txBody>
      </p:sp>
      <p:sp>
        <p:nvSpPr>
          <p:cNvPr id="4" name="日期占位符 3"/>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2">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pPr lvl="0"/>
            <a:r>
              <a:rPr lang="tr-TR" altLang="zh-CN" dirty="0" err="1"/>
              <a:t>www.freepptbackgrounds.net</a:t>
            </a:r>
            <a:endParaRPr lang="zh-CN" altLang="en-US" dirty="0"/>
          </a:p>
        </p:txBody>
      </p:sp>
      <p:sp>
        <p:nvSpPr>
          <p:cNvPr id="3" name="内容占位符 2"/>
          <p:cNvSpPr>
            <a:spLocks noGrp="1"/>
          </p:cNvSpPr>
          <p:nvPr>
            <p:ph idx="1" hasCustomPrompt="1"/>
          </p:nvPr>
        </p:nvSpPr>
        <p:spPr/>
        <p:txBody>
          <a:body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日期占位符 3"/>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lide 2">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pPr lvl="0"/>
            <a:r>
              <a:rPr lang="tr-TR" altLang="zh-CN" dirty="0" err="1"/>
              <a:t>www.freepptbackgrounds.net</a:t>
            </a:r>
            <a:endParaRPr lang="zh-CN" altLang="en-US" dirty="0"/>
          </a:p>
        </p:txBody>
      </p:sp>
      <p:sp>
        <p:nvSpPr>
          <p:cNvPr id="3" name="内容占位符 2"/>
          <p:cNvSpPr>
            <a:spLocks noGrp="1"/>
          </p:cNvSpPr>
          <p:nvPr>
            <p:ph idx="1" hasCustomPrompt="1"/>
          </p:nvPr>
        </p:nvSpPr>
        <p:spPr/>
        <p:txBody>
          <a:body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日期占位符 3"/>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lide 3">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3306196"/>
            <a:ext cx="7772400" cy="1021872"/>
          </a:xfrm>
        </p:spPr>
        <p:txBody>
          <a:bodyPr anchor="t"/>
          <a:lstStyle>
            <a:lvl1pPr algn="l">
              <a:defRPr sz="4000" b="1" cap="all"/>
            </a:lvl1pPr>
          </a:lstStyle>
          <a:p>
            <a:r>
              <a:rPr lang="tr-TR" altLang="zh-CN" dirty="0" err="1"/>
              <a:t>Freepptbackgrounds.net</a:t>
            </a:r>
            <a:endParaRPr lang="zh-CN" altLang="en-US" dirty="0"/>
          </a:p>
        </p:txBody>
      </p:sp>
      <p:sp>
        <p:nvSpPr>
          <p:cNvPr id="3" name="文本占位符 2"/>
          <p:cNvSpPr>
            <a:spLocks noGrp="1"/>
          </p:cNvSpPr>
          <p:nvPr>
            <p:ph type="body" idx="1" hasCustomPrompt="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ltLang="zh-CN" dirty="0" err="1"/>
              <a:t>www.freepptbackgrounds.net</a:t>
            </a:r>
            <a:endParaRPr lang="zh-CN" altLang="en-US" dirty="0"/>
          </a:p>
        </p:txBody>
      </p:sp>
      <p:sp>
        <p:nvSpPr>
          <p:cNvPr id="4" name="日期占位符 3"/>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Slide 4">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err="1"/>
              <a:t>Freepptbackgrounds.net</a:t>
            </a:r>
            <a:endParaRPr lang="zh-CN" altLang="en-US" dirty="0"/>
          </a:p>
        </p:txBody>
      </p:sp>
      <p:sp>
        <p:nvSpPr>
          <p:cNvPr id="3" name="内容占位符 2"/>
          <p:cNvSpPr>
            <a:spLocks noGrp="1"/>
          </p:cNvSpPr>
          <p:nvPr>
            <p:ph sz="half" idx="1" hasCustomPrompt="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内容占位符 3"/>
          <p:cNvSpPr>
            <a:spLocks noGrp="1"/>
          </p:cNvSpPr>
          <p:nvPr>
            <p:ph sz="half" idx="2" hasCustomPrompt="1"/>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5" name="日期占位符 4"/>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Slide 5">
    <p:spTree>
      <p:nvGrpSpPr>
        <p:cNvPr id="1" name=""/>
        <p:cNvGrpSpPr/>
        <p:nvPr/>
      </p:nvGrpSpPr>
      <p:grpSpPr>
        <a:xfrm>
          <a:off x="0" y="0"/>
          <a:ext cx="0" cy="0"/>
          <a:chOff x="0" y="0"/>
          <a:chExt cx="0" cy="0"/>
        </a:xfrm>
      </p:grpSpPr>
      <p:sp>
        <p:nvSpPr>
          <p:cNvPr id="11" name="矩形 10"/>
          <p:cNvSpPr/>
          <p:nvPr userDrawn="1"/>
        </p:nvSpPr>
        <p:spPr>
          <a:xfrm>
            <a:off x="6372200" y="2860576"/>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en-US" altLang="zh-CN" sz="100" b="0" i="0" u="none" strike="noStrike" kern="0" cap="none" spc="0" normalizeH="0" baseline="0" noProof="0" dirty="0">
              <a:ln>
                <a:noFill/>
              </a:ln>
              <a:solidFill>
                <a:prstClr val="white"/>
              </a:solidFill>
              <a:effectLst/>
              <a:uLnTx/>
              <a:uFillTx/>
            </a:endParaRPr>
          </a:p>
        </p:txBody>
      </p:sp>
      <p:sp>
        <p:nvSpPr>
          <p:cNvPr id="2" name="标题 1"/>
          <p:cNvSpPr>
            <a:spLocks noGrp="1"/>
          </p:cNvSpPr>
          <p:nvPr>
            <p:ph type="title" hasCustomPrompt="1"/>
          </p:nvPr>
        </p:nvSpPr>
        <p:spPr>
          <a:xfrm>
            <a:off x="457200" y="206042"/>
            <a:ext cx="8229600" cy="857515"/>
          </a:xfrm>
        </p:spPr>
        <p:txBody>
          <a:bodyPr/>
          <a:lstStyle>
            <a:lvl1pPr>
              <a:defRPr/>
            </a:lvl1pPr>
          </a:lstStyle>
          <a:p>
            <a:r>
              <a:rPr lang="tr-TR" altLang="zh-CN" dirty="0" err="1"/>
              <a:t>Freepptbackgrounds.net</a:t>
            </a:r>
            <a:endParaRPr lang="zh-CN" altLang="en-US" dirty="0"/>
          </a:p>
        </p:txBody>
      </p:sp>
      <p:sp>
        <p:nvSpPr>
          <p:cNvPr id="3" name="文本占位符 2"/>
          <p:cNvSpPr>
            <a:spLocks noGrp="1"/>
          </p:cNvSpPr>
          <p:nvPr>
            <p:ph type="body" idx="1" hasCustomPrompt="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err="1"/>
              <a:t>www.freepptbackgrounds.net</a:t>
            </a:r>
            <a:endParaRPr lang="zh-CN" altLang="en-US" dirty="0"/>
          </a:p>
        </p:txBody>
      </p:sp>
      <p:sp>
        <p:nvSpPr>
          <p:cNvPr id="4" name="内容占位符 3"/>
          <p:cNvSpPr>
            <a:spLocks noGrp="1"/>
          </p:cNvSpPr>
          <p:nvPr>
            <p:ph sz="half" idx="2" hasCustomPrompt="1"/>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5" name="文本占位符 4"/>
          <p:cNvSpPr>
            <a:spLocks noGrp="1"/>
          </p:cNvSpPr>
          <p:nvPr>
            <p:ph type="body" sz="quarter" idx="3" hasCustomPrompt="1"/>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err="1"/>
              <a:t>www.freepptbackgrounds.net</a:t>
            </a:r>
            <a:endParaRPr lang="zh-CN" altLang="en-US" dirty="0"/>
          </a:p>
        </p:txBody>
      </p:sp>
      <p:sp>
        <p:nvSpPr>
          <p:cNvPr id="6" name="内容占位符 5"/>
          <p:cNvSpPr>
            <a:spLocks noGrp="1"/>
          </p:cNvSpPr>
          <p:nvPr>
            <p:ph sz="quarter" idx="4" hasCustomPrompt="1"/>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7" name="日期占位符 6"/>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lide 6">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err="1"/>
              <a:t>Freepptbackgrounds.net</a:t>
            </a:r>
            <a:endParaRPr lang="zh-CN" altLang="en-US" dirty="0"/>
          </a:p>
        </p:txBody>
      </p:sp>
      <p:sp>
        <p:nvSpPr>
          <p:cNvPr id="3" name="日期占位符 2"/>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lide 7">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154345-93AE-4186-91F7-9F35DBC083B6}" type="slidenum">
              <a:rPr lang="zh-CN" altLang="en-US" smtClean="0"/>
            </a:fld>
            <a:endParaRPr lang="zh-CN" altLang="en-US"/>
          </a:p>
        </p:txBody>
      </p:sp>
      <p:sp>
        <p:nvSpPr>
          <p:cNvPr id="5" name="原创设计师QQ598969553                 _1"/>
          <p:cNvSpPr txBox="1"/>
          <p:nvPr userDrawn="1"/>
        </p:nvSpPr>
        <p:spPr>
          <a:xfrm>
            <a:off x="3874457" y="232284"/>
            <a:ext cx="1395095" cy="375920"/>
          </a:xfrm>
          <a:prstGeom prst="rect">
            <a:avLst/>
          </a:prstGeom>
          <a:noFill/>
        </p:spPr>
        <p:txBody>
          <a:bodyPr wrap="none" lIns="68580" tIns="34290" rIns="68580" bIns="34290" rtlCol="0">
            <a:spAutoFit/>
          </a:bodyPr>
          <a:lstStyle/>
          <a:p>
            <a:pPr algn="ctr"/>
            <a:r>
              <a:rPr lang="en-US" altLang="tr-TR" sz="2000" b="1" spc="300" dirty="0">
                <a:solidFill>
                  <a:prstClr val="black">
                    <a:lumMod val="65000"/>
                    <a:lumOff val="35000"/>
                  </a:prstClr>
                </a:solidFill>
                <a:latin typeface="+mn-lt"/>
                <a:ea typeface="Microsoft YaHei" pitchFamily="34" charset="-122"/>
              </a:rPr>
              <a:t>Grade 1</a:t>
            </a:r>
            <a:endParaRPr lang="en-US" altLang="tr-TR" sz="2000" b="1" spc="300" dirty="0">
              <a:solidFill>
                <a:prstClr val="black">
                  <a:lumMod val="65000"/>
                  <a:lumOff val="35000"/>
                </a:prstClr>
              </a:solidFill>
              <a:latin typeface="+mn-lt"/>
              <a:ea typeface="Microsoft YaHei" pitchFamily="34" charset="-122"/>
            </a:endParaRPr>
          </a:p>
        </p:txBody>
      </p:sp>
      <p:grpSp>
        <p:nvGrpSpPr>
          <p:cNvPr id="6" name="组合 16"/>
          <p:cNvGrpSpPr/>
          <p:nvPr userDrawn="1"/>
        </p:nvGrpSpPr>
        <p:grpSpPr>
          <a:xfrm>
            <a:off x="1594247" y="700336"/>
            <a:ext cx="5955507" cy="31441"/>
            <a:chOff x="3060700" y="4724400"/>
            <a:chExt cx="5955507" cy="31432"/>
          </a:xfrm>
        </p:grpSpPr>
        <p:cxnSp>
          <p:nvCxnSpPr>
            <p:cNvPr id="7" name="直接连接符 6"/>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Slide 8">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1" y="204851"/>
            <a:ext cx="3008313" cy="871807"/>
          </a:xfrm>
        </p:spPr>
        <p:txBody>
          <a:bodyPr anchor="b"/>
          <a:lstStyle>
            <a:lvl1pPr algn="l">
              <a:defRPr sz="2000" b="1"/>
            </a:lvl1pPr>
          </a:lstStyle>
          <a:p>
            <a:r>
              <a:rPr lang="tr-TR" altLang="zh-CN" dirty="0" err="1"/>
              <a:t>Freepptbackgrounds.net</a:t>
            </a:r>
            <a:endParaRPr lang="zh-CN" altLang="en-US" dirty="0"/>
          </a:p>
        </p:txBody>
      </p:sp>
      <p:sp>
        <p:nvSpPr>
          <p:cNvPr id="3" name="内容占位符 2"/>
          <p:cNvSpPr>
            <a:spLocks noGrp="1"/>
          </p:cNvSpPr>
          <p:nvPr>
            <p:ph idx="1" hasCustomPrompt="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文本占位符 3"/>
          <p:cNvSpPr>
            <a:spLocks noGrp="1"/>
          </p:cNvSpPr>
          <p:nvPr>
            <p:ph type="body" sz="half" idx="2" hasCustomPrompt="1"/>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err="1"/>
              <a:t>www.freepptbackgrounds.net</a:t>
            </a:r>
            <a:endParaRPr lang="zh-CN" altLang="en-US" dirty="0"/>
          </a:p>
        </p:txBody>
      </p:sp>
      <p:sp>
        <p:nvSpPr>
          <p:cNvPr id="5" name="日期占位符 4"/>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Slide 9">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3601561"/>
            <a:ext cx="5486400" cy="425185"/>
          </a:xfrm>
        </p:spPr>
        <p:txBody>
          <a:bodyPr anchor="b"/>
          <a:lstStyle>
            <a:lvl1pPr algn="l">
              <a:defRPr sz="2000" b="1"/>
            </a:lvl1pPr>
          </a:lstStyle>
          <a:p>
            <a:r>
              <a:rPr lang="tr-TR" altLang="zh-CN" dirty="0" err="1"/>
              <a:t>Freepptbackgrounds.net</a:t>
            </a:r>
            <a:endParaRPr lang="zh-CN" altLang="en-US" dirty="0"/>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err="1"/>
              <a:t>www.freepptbackgrounds.net</a:t>
            </a:r>
            <a:endParaRPr lang="zh-CN" altLang="en-US" dirty="0"/>
          </a:p>
        </p:txBody>
      </p:sp>
      <p:sp>
        <p:nvSpPr>
          <p:cNvPr id="5" name="日期占位符 4"/>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Slide 10">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err="1"/>
              <a:t>Freepptbackgrounds.net</a:t>
            </a:r>
            <a:endParaRPr lang="zh-CN" altLang="en-US" dirty="0"/>
          </a:p>
        </p:txBody>
      </p:sp>
      <p:sp>
        <p:nvSpPr>
          <p:cNvPr id="3" name="竖排文字占位符 2"/>
          <p:cNvSpPr>
            <a:spLocks noGrp="1"/>
          </p:cNvSpPr>
          <p:nvPr>
            <p:ph type="body" orient="vert" idx="1" hasCustomPrompt="1"/>
          </p:nvPr>
        </p:nvSpPr>
        <p:spPr/>
        <p:txBody>
          <a:bodyPr vert="eaVert"/>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日期占位符 3"/>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Slide 11">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154829"/>
            <a:ext cx="2057400" cy="3293095"/>
          </a:xfrm>
        </p:spPr>
        <p:txBody>
          <a:bodyPr vert="eaVert"/>
          <a:lstStyle/>
          <a:p>
            <a:r>
              <a:rPr lang="tr-TR" altLang="zh-CN" dirty="0" err="1"/>
              <a:t>Freepptbackgrounds.net</a:t>
            </a:r>
            <a:endParaRPr lang="zh-CN" altLang="en-US" dirty="0"/>
          </a:p>
        </p:txBody>
      </p:sp>
      <p:sp>
        <p:nvSpPr>
          <p:cNvPr id="3" name="竖排文字占位符 2"/>
          <p:cNvSpPr>
            <a:spLocks noGrp="1"/>
          </p:cNvSpPr>
          <p:nvPr>
            <p:ph type="body" orient="vert" idx="1" hasCustomPrompt="1"/>
          </p:nvPr>
        </p:nvSpPr>
        <p:spPr>
          <a:xfrm>
            <a:off x="457200" y="154829"/>
            <a:ext cx="6019800" cy="3293095"/>
          </a:xfrm>
        </p:spPr>
        <p:txBody>
          <a:bodyPr vert="eaVert"/>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日期占位符 3"/>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lide 3">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3306196"/>
            <a:ext cx="7772400" cy="1021872"/>
          </a:xfrm>
        </p:spPr>
        <p:txBody>
          <a:bodyPr anchor="t"/>
          <a:lstStyle>
            <a:lvl1pPr algn="l">
              <a:defRPr sz="4000" b="1" cap="all"/>
            </a:lvl1pPr>
          </a:lstStyle>
          <a:p>
            <a:r>
              <a:rPr lang="tr-TR" altLang="zh-CN" dirty="0" err="1"/>
              <a:t>Freepptbackgrounds.net</a:t>
            </a:r>
            <a:endParaRPr lang="zh-CN" altLang="en-US" dirty="0"/>
          </a:p>
        </p:txBody>
      </p:sp>
      <p:sp>
        <p:nvSpPr>
          <p:cNvPr id="3" name="文本占位符 2"/>
          <p:cNvSpPr>
            <a:spLocks noGrp="1"/>
          </p:cNvSpPr>
          <p:nvPr>
            <p:ph type="body" idx="1" hasCustomPrompt="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ltLang="zh-CN" dirty="0" err="1"/>
              <a:t>www.freepptbackgrounds.net</a:t>
            </a:r>
            <a:endParaRPr lang="zh-CN" altLang="en-US" dirty="0"/>
          </a:p>
        </p:txBody>
      </p:sp>
      <p:sp>
        <p:nvSpPr>
          <p:cNvPr id="4" name="日期占位符 3"/>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lide 12">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lide 13">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lide 14">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lide 15">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lide 16">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lide 17">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lide 18">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lide 4">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err="1"/>
              <a:t>Freepptbackgrounds.net</a:t>
            </a:r>
            <a:endParaRPr lang="zh-CN" altLang="en-US" dirty="0"/>
          </a:p>
        </p:txBody>
      </p:sp>
      <p:sp>
        <p:nvSpPr>
          <p:cNvPr id="3" name="内容占位符 2"/>
          <p:cNvSpPr>
            <a:spLocks noGrp="1"/>
          </p:cNvSpPr>
          <p:nvPr>
            <p:ph sz="half" idx="1" hasCustomPrompt="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内容占位符 3"/>
          <p:cNvSpPr>
            <a:spLocks noGrp="1"/>
          </p:cNvSpPr>
          <p:nvPr>
            <p:ph sz="half" idx="2" hasCustomPrompt="1"/>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5" name="日期占位符 4"/>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lide 5">
    <p:spTree>
      <p:nvGrpSpPr>
        <p:cNvPr id="1" name=""/>
        <p:cNvGrpSpPr/>
        <p:nvPr/>
      </p:nvGrpSpPr>
      <p:grpSpPr>
        <a:xfrm>
          <a:off x="0" y="0"/>
          <a:ext cx="0" cy="0"/>
          <a:chOff x="0" y="0"/>
          <a:chExt cx="0" cy="0"/>
        </a:xfrm>
      </p:grpSpPr>
      <p:sp>
        <p:nvSpPr>
          <p:cNvPr id="11" name="矩形 10"/>
          <p:cNvSpPr/>
          <p:nvPr userDrawn="1"/>
        </p:nvSpPr>
        <p:spPr>
          <a:xfrm>
            <a:off x="6372200" y="2860576"/>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en-US" altLang="zh-CN" sz="100" b="0" i="0" u="none" strike="noStrike" kern="0" cap="none" spc="0" normalizeH="0" baseline="0" noProof="0" dirty="0">
              <a:ln>
                <a:noFill/>
              </a:ln>
              <a:solidFill>
                <a:prstClr val="white"/>
              </a:solidFill>
              <a:effectLst/>
              <a:uLnTx/>
              <a:uFillTx/>
            </a:endParaRPr>
          </a:p>
        </p:txBody>
      </p:sp>
      <p:sp>
        <p:nvSpPr>
          <p:cNvPr id="2" name="标题 1"/>
          <p:cNvSpPr>
            <a:spLocks noGrp="1"/>
          </p:cNvSpPr>
          <p:nvPr>
            <p:ph type="title" hasCustomPrompt="1"/>
          </p:nvPr>
        </p:nvSpPr>
        <p:spPr>
          <a:xfrm>
            <a:off x="457200" y="206042"/>
            <a:ext cx="8229600" cy="857515"/>
          </a:xfrm>
        </p:spPr>
        <p:txBody>
          <a:bodyPr/>
          <a:lstStyle>
            <a:lvl1pPr>
              <a:defRPr/>
            </a:lvl1pPr>
          </a:lstStyle>
          <a:p>
            <a:r>
              <a:rPr lang="tr-TR" altLang="zh-CN" dirty="0" err="1"/>
              <a:t>Freepptbackgrounds.net</a:t>
            </a:r>
            <a:endParaRPr lang="zh-CN" altLang="en-US" dirty="0"/>
          </a:p>
        </p:txBody>
      </p:sp>
      <p:sp>
        <p:nvSpPr>
          <p:cNvPr id="3" name="文本占位符 2"/>
          <p:cNvSpPr>
            <a:spLocks noGrp="1"/>
          </p:cNvSpPr>
          <p:nvPr>
            <p:ph type="body" idx="1" hasCustomPrompt="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err="1"/>
              <a:t>www.freepptbackgrounds.net</a:t>
            </a:r>
            <a:endParaRPr lang="zh-CN" altLang="en-US" dirty="0"/>
          </a:p>
        </p:txBody>
      </p:sp>
      <p:sp>
        <p:nvSpPr>
          <p:cNvPr id="4" name="内容占位符 3"/>
          <p:cNvSpPr>
            <a:spLocks noGrp="1"/>
          </p:cNvSpPr>
          <p:nvPr>
            <p:ph sz="half" idx="2" hasCustomPrompt="1"/>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5" name="文本占位符 4"/>
          <p:cNvSpPr>
            <a:spLocks noGrp="1"/>
          </p:cNvSpPr>
          <p:nvPr>
            <p:ph type="body" sz="quarter" idx="3" hasCustomPrompt="1"/>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err="1"/>
              <a:t>www.freepptbackgrounds.net</a:t>
            </a:r>
            <a:endParaRPr lang="zh-CN" altLang="en-US" dirty="0"/>
          </a:p>
        </p:txBody>
      </p:sp>
      <p:sp>
        <p:nvSpPr>
          <p:cNvPr id="6" name="内容占位符 5"/>
          <p:cNvSpPr>
            <a:spLocks noGrp="1"/>
          </p:cNvSpPr>
          <p:nvPr>
            <p:ph sz="quarter" idx="4" hasCustomPrompt="1"/>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7" name="日期占位符 6"/>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6">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err="1"/>
              <a:t>Freepptbackgrounds.net</a:t>
            </a:r>
            <a:endParaRPr lang="zh-CN" altLang="en-US" dirty="0"/>
          </a:p>
        </p:txBody>
      </p:sp>
      <p:sp>
        <p:nvSpPr>
          <p:cNvPr id="3" name="日期占位符 2"/>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lide 7">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154345-93AE-4186-91F7-9F35DBC083B6}" type="slidenum">
              <a:rPr lang="zh-CN" altLang="en-US" smtClean="0"/>
            </a:fld>
            <a:endParaRPr lang="zh-CN" altLang="en-US"/>
          </a:p>
        </p:txBody>
      </p:sp>
      <p:sp>
        <p:nvSpPr>
          <p:cNvPr id="5" name="原创设计师QQ598969553                 _1"/>
          <p:cNvSpPr txBox="1"/>
          <p:nvPr userDrawn="1"/>
        </p:nvSpPr>
        <p:spPr>
          <a:xfrm>
            <a:off x="3874457" y="232284"/>
            <a:ext cx="1395095" cy="375920"/>
          </a:xfrm>
          <a:prstGeom prst="rect">
            <a:avLst/>
          </a:prstGeom>
          <a:noFill/>
        </p:spPr>
        <p:txBody>
          <a:bodyPr wrap="none" lIns="68580" tIns="34290" rIns="68580" bIns="34290" rtlCol="0">
            <a:spAutoFit/>
          </a:bodyPr>
          <a:lstStyle/>
          <a:p>
            <a:pPr algn="ctr"/>
            <a:r>
              <a:rPr lang="en-US" altLang="tr-TR" sz="2000" b="1" spc="300" dirty="0">
                <a:solidFill>
                  <a:prstClr val="black">
                    <a:lumMod val="65000"/>
                    <a:lumOff val="35000"/>
                  </a:prstClr>
                </a:solidFill>
                <a:latin typeface="+mn-lt"/>
                <a:ea typeface="Microsoft YaHei" pitchFamily="34" charset="-122"/>
              </a:rPr>
              <a:t>Grade 1</a:t>
            </a:r>
            <a:endParaRPr lang="en-US" altLang="tr-TR" sz="2000" b="1" spc="300" dirty="0">
              <a:solidFill>
                <a:prstClr val="black">
                  <a:lumMod val="65000"/>
                  <a:lumOff val="35000"/>
                </a:prstClr>
              </a:solidFill>
              <a:latin typeface="+mn-lt"/>
              <a:ea typeface="Microsoft YaHei" pitchFamily="34" charset="-122"/>
            </a:endParaRPr>
          </a:p>
        </p:txBody>
      </p:sp>
      <p:grpSp>
        <p:nvGrpSpPr>
          <p:cNvPr id="6" name="组合 16"/>
          <p:cNvGrpSpPr/>
          <p:nvPr userDrawn="1"/>
        </p:nvGrpSpPr>
        <p:grpSpPr>
          <a:xfrm>
            <a:off x="1594247" y="700336"/>
            <a:ext cx="5955507" cy="31441"/>
            <a:chOff x="3060700" y="4724400"/>
            <a:chExt cx="5955507" cy="31432"/>
          </a:xfrm>
        </p:grpSpPr>
        <p:cxnSp>
          <p:nvCxnSpPr>
            <p:cNvPr id="7" name="直接连接符 6"/>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lide 8">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1" y="204851"/>
            <a:ext cx="3008313" cy="871807"/>
          </a:xfrm>
        </p:spPr>
        <p:txBody>
          <a:bodyPr anchor="b"/>
          <a:lstStyle>
            <a:lvl1pPr algn="l">
              <a:defRPr sz="2000" b="1"/>
            </a:lvl1pPr>
          </a:lstStyle>
          <a:p>
            <a:r>
              <a:rPr lang="tr-TR" altLang="zh-CN" dirty="0" err="1"/>
              <a:t>Freepptbackgrounds.net</a:t>
            </a:r>
            <a:endParaRPr lang="zh-CN" altLang="en-US" dirty="0"/>
          </a:p>
        </p:txBody>
      </p:sp>
      <p:sp>
        <p:nvSpPr>
          <p:cNvPr id="3" name="内容占位符 2"/>
          <p:cNvSpPr>
            <a:spLocks noGrp="1"/>
          </p:cNvSpPr>
          <p:nvPr>
            <p:ph idx="1" hasCustomPrompt="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文本占位符 3"/>
          <p:cNvSpPr>
            <a:spLocks noGrp="1"/>
          </p:cNvSpPr>
          <p:nvPr>
            <p:ph type="body" sz="half" idx="2" hasCustomPrompt="1"/>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err="1"/>
              <a:t>www.freepptbackgrounds.net</a:t>
            </a:r>
            <a:endParaRPr lang="zh-CN" altLang="en-US" dirty="0"/>
          </a:p>
        </p:txBody>
      </p:sp>
      <p:sp>
        <p:nvSpPr>
          <p:cNvPr id="5" name="日期占位符 4"/>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de 9">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3601561"/>
            <a:ext cx="5486400" cy="425185"/>
          </a:xfrm>
        </p:spPr>
        <p:txBody>
          <a:bodyPr anchor="b"/>
          <a:lstStyle>
            <a:lvl1pPr algn="l">
              <a:defRPr sz="2000" b="1"/>
            </a:lvl1pPr>
          </a:lstStyle>
          <a:p>
            <a:r>
              <a:rPr lang="tr-TR" altLang="zh-CN" dirty="0" err="1"/>
              <a:t>Freepptbackgrounds.net</a:t>
            </a:r>
            <a:endParaRPr lang="zh-CN" altLang="en-US" dirty="0"/>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err="1"/>
              <a:t>www.freepptbackgrounds.net</a:t>
            </a:r>
            <a:endParaRPr lang="zh-CN" altLang="en-US" dirty="0"/>
          </a:p>
        </p:txBody>
      </p:sp>
      <p:sp>
        <p:nvSpPr>
          <p:cNvPr id="5" name="日期占位符 4"/>
          <p:cNvSpPr>
            <a:spLocks noGrp="1"/>
          </p:cNvSpPr>
          <p:nvPr>
            <p:ph type="dt" sz="half" idx="10"/>
          </p:nvPr>
        </p:nvSpPr>
        <p:spPr/>
        <p:txBody>
          <a:bodyPr/>
          <a:lstStyle/>
          <a:p>
            <a:fld id="{F1F10B9C-6967-416D-9C8F-B758326E0F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154345-93AE-4186-91F7-9F35DBC083B6}" type="slidenum">
              <a:rPr lang="zh-CN" altLang="en-US" smtClean="0"/>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9" Type="http://schemas.openxmlformats.org/officeDocument/2006/relationships/theme" Target="../theme/theme2.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tr-TR" altLang="zh-CN" dirty="0" err="1"/>
              <a:t>Freepptbackgrounds.net</a:t>
            </a:r>
            <a:endParaRPr lang="zh-CN" altLang="en-US" dirty="0"/>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F1F10B9C-6967-416D-9C8F-B758326E0F25}"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4154345-93AE-4186-91F7-9F35DBC083B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tr-TR" altLang="zh-CN" dirty="0" err="1"/>
              <a:t>Freepptbackgrounds.net</a:t>
            </a:r>
            <a:endParaRPr lang="zh-CN" altLang="en-US" dirty="0"/>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tr-TR" altLang="zh-CN" dirty="0" err="1"/>
              <a:t>Free</a:t>
            </a:r>
            <a:endParaRPr lang="zh-CN" altLang="en-US" dirty="0"/>
          </a:p>
          <a:p>
            <a:pPr lvl="1"/>
            <a:r>
              <a:rPr lang="tr-TR" altLang="zh-CN" dirty="0" err="1"/>
              <a:t>Powerpoint</a:t>
            </a:r>
            <a:endParaRPr lang="zh-CN" altLang="en-US" dirty="0"/>
          </a:p>
          <a:p>
            <a:pPr lvl="2"/>
            <a:r>
              <a:rPr lang="tr-TR" altLang="zh-CN" dirty="0" err="1"/>
              <a:t>templates</a:t>
            </a:r>
            <a:endParaRPr lang="zh-CN" altLang="en-US" dirty="0"/>
          </a:p>
          <a:p>
            <a:pPr lvl="3"/>
            <a:r>
              <a:rPr lang="tr-TR" altLang="zh-CN" dirty="0" err="1"/>
              <a:t>and</a:t>
            </a:r>
            <a:endParaRPr lang="zh-CN" altLang="en-US" dirty="0"/>
          </a:p>
          <a:p>
            <a:pPr lvl="4"/>
            <a:r>
              <a:rPr lang="tr-TR" altLang="zh-CN" dirty="0"/>
              <a:t>Google</a:t>
            </a:r>
            <a:r>
              <a:rPr lang="en-US" altLang="zh-CN" dirty="0"/>
              <a:t> </a:t>
            </a:r>
            <a:r>
              <a:rPr lang="tr-TR" altLang="zh-CN" dirty="0" err="1"/>
              <a:t>Slides</a:t>
            </a:r>
            <a:endParaRPr lang="zh-CN" altLang="en-US" dirty="0"/>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F1F10B9C-6967-416D-9C8F-B758326E0F25}"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4154345-93AE-4186-91F7-9F35DBC083B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ransition spd="slow"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hyperlink" Target="https://chezamusicschool.co.ke/mtg1l1" TargetMode="Externa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microsoft.com/office/2007/relationships/media" Target="../media/media3.mp3"/><Relationship Id="rId7" Type="http://schemas.openxmlformats.org/officeDocument/2006/relationships/audio" Target="../media/media3.mp3"/><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5.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microsoft.com/office/2007/relationships/media" Target="../media/media6.mp3"/><Relationship Id="rId7" Type="http://schemas.openxmlformats.org/officeDocument/2006/relationships/audio" Target="../media/media6.mp3"/><Relationship Id="rId6" Type="http://schemas.microsoft.com/office/2007/relationships/media" Target="../media/media5.mp3"/><Relationship Id="rId5" Type="http://schemas.openxmlformats.org/officeDocument/2006/relationships/audio" Target="../media/media5.mp3"/><Relationship Id="rId4" Type="http://schemas.openxmlformats.org/officeDocument/2006/relationships/image" Target="../media/image5.png"/><Relationship Id="rId3" Type="http://schemas.microsoft.com/office/2007/relationships/media" Target="../media/media4.mp3"/><Relationship Id="rId2" Type="http://schemas.openxmlformats.org/officeDocument/2006/relationships/audio" Target="../media/media4.mp3"/><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2.xml"/><Relationship Id="rId14" Type="http://schemas.openxmlformats.org/officeDocument/2006/relationships/slideLayout" Target="../slideLayouts/slideLayout7.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8.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8.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10.png"/><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hyperlink" Target="https://chezamusicschool.co.ke/mtg1l1" TargetMode="External"/></Relationships>
</file>

<file path=ppt/slides/_rels/slide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14.xml"/><Relationship Id="rId2" Type="http://schemas.openxmlformats.org/officeDocument/2006/relationships/tags" Target="../tags/tag13.xml"/><Relationship Id="rId15" Type="http://schemas.openxmlformats.org/officeDocument/2006/relationships/notesSlide" Target="../notesSlides/notesSlide3.xml"/><Relationship Id="rId14" Type="http://schemas.openxmlformats.org/officeDocument/2006/relationships/slideLayout" Target="../slideLayouts/slideLayout7.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25.xml"/><Relationship Id="rId2" Type="http://schemas.openxmlformats.org/officeDocument/2006/relationships/tags" Target="../tags/tag24.xml"/><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9" name="Shape 99"/>
        <p:cNvGrpSpPr/>
        <p:nvPr/>
      </p:nvGrpSpPr>
      <p:grpSpPr>
        <a:xfrm>
          <a:off x="0" y="0"/>
          <a:ext cx="0" cy="0"/>
          <a:chOff x="0" y="0"/>
          <a:chExt cx="0" cy="0"/>
        </a:xfrm>
      </p:grpSpPr>
      <p:pic>
        <p:nvPicPr>
          <p:cNvPr id="100" name="Google Shape;100;p20" descr="/home/conserv/.projects/.cheza/public/config/cheza-logo-long-dark-62d95ed09819b.pngcheza-logo-long-dark-62d95ed09819b"/>
          <p:cNvPicPr preferRelativeResize="0"/>
          <p:nvPr/>
        </p:nvPicPr>
        <p:blipFill rotWithShape="1">
          <a:blip r:embed="rId1"/>
          <a:srcRect/>
          <a:stretch>
            <a:fillRect/>
          </a:stretch>
        </p:blipFill>
        <p:spPr>
          <a:xfrm>
            <a:off x="1135380" y="989330"/>
            <a:ext cx="6873240" cy="1377950"/>
          </a:xfrm>
          <a:prstGeom prst="rect">
            <a:avLst/>
          </a:prstGeom>
          <a:noFill/>
          <a:ln>
            <a:noFill/>
          </a:ln>
        </p:spPr>
      </p:pic>
      <p:sp>
        <p:nvSpPr>
          <p:cNvPr id="101" name="Google Shape;101;p20"/>
          <p:cNvSpPr/>
          <p:nvPr/>
        </p:nvSpPr>
        <p:spPr>
          <a:xfrm>
            <a:off x="341630" y="3146425"/>
            <a:ext cx="8460740" cy="1173480"/>
          </a:xfrm>
          <a:prstGeom prst="rect">
            <a:avLst/>
          </a:prstGeom>
          <a:noFill/>
          <a:ln>
            <a:noFill/>
          </a:ln>
        </p:spPr>
        <p:txBody>
          <a:bodyPr spcFirstLastPara="1" wrap="square" lIns="65025" tIns="32500" rIns="65025" bIns="32500" anchor="t" anchorCtr="0">
            <a:noAutofit/>
          </a:bodyPr>
          <a:lstStyle/>
          <a:p>
            <a:pPr marL="0" marR="0" lvl="0" indent="0" algn="ctr" rtl="0">
              <a:spcBef>
                <a:spcPts val="0"/>
              </a:spcBef>
              <a:spcAft>
                <a:spcPts val="0"/>
              </a:spcAft>
              <a:buClr>
                <a:srgbClr val="3F3F3F"/>
              </a:buClr>
              <a:buSzPts val="7200"/>
              <a:buFont typeface="Arial" panose="020B0604020202020204"/>
              <a:buNone/>
            </a:pPr>
            <a:r>
              <a:rPr lang="en-US" altLang="tr-TR" sz="7200" b="0" i="0" u="none" strike="noStrike" cap="none">
                <a:solidFill>
                  <a:srgbClr val="3F3F3F"/>
                </a:solidFill>
                <a:latin typeface="Georgia" panose="02040502050405020303"/>
                <a:ea typeface="Georgia" panose="02040502050405020303"/>
                <a:cs typeface="Georgia" panose="02040502050405020303"/>
                <a:sym typeface="Georgia" panose="02040502050405020303"/>
              </a:rPr>
              <a:t>Music Theory G1</a:t>
            </a:r>
            <a:endParaRPr lang="en-US" altLang="tr-TR" sz="7200" b="0" i="0" u="none" strike="noStrike" cap="none">
              <a:solidFill>
                <a:srgbClr val="3F3F3F"/>
              </a:solidFill>
              <a:latin typeface="Georgia" panose="02040502050405020303"/>
              <a:ea typeface="Georgia" panose="02040502050405020303"/>
              <a:cs typeface="Georgia" panose="02040502050405020303"/>
              <a:sym typeface="Georgia" panose="02040502050405020303"/>
            </a:endParaRPr>
          </a:p>
        </p:txBody>
      </p:sp>
      <p:sp>
        <p:nvSpPr>
          <p:cNvPr id="103" name="Google Shape;103;p20"/>
          <p:cNvSpPr/>
          <p:nvPr/>
        </p:nvSpPr>
        <p:spPr>
          <a:xfrm>
            <a:off x="3563422" y="2666747"/>
            <a:ext cx="2016224" cy="311888"/>
          </a:xfrm>
          <a:prstGeom prst="rect">
            <a:avLst/>
          </a:prstGeom>
          <a:noFill/>
          <a:ln>
            <a:noFill/>
          </a:ln>
        </p:spPr>
        <p:txBody>
          <a:bodyPr spcFirstLastPara="1" wrap="square" lIns="65025" tIns="32500" rIns="65025" bIns="32500" anchor="t" anchorCtr="0">
            <a:noAutofit/>
          </a:bodyPr>
          <a:lstStyle/>
          <a:p>
            <a:pPr marL="0" marR="0" lvl="0" indent="0" algn="ctr" rtl="0">
              <a:spcBef>
                <a:spcPts val="0"/>
              </a:spcBef>
              <a:spcAft>
                <a:spcPts val="0"/>
              </a:spcAft>
              <a:buClr>
                <a:srgbClr val="3F3F3F"/>
              </a:buClr>
              <a:buSzPts val="1600"/>
              <a:buFont typeface="Arial" panose="020B0604020202020204"/>
              <a:buNone/>
            </a:pPr>
            <a:r>
              <a:rPr lang="en-US" altLang="tr-TR" sz="1600" b="0" i="0" u="none" strike="noStrike" cap="none">
                <a:solidFill>
                  <a:srgbClr val="3F3F3F"/>
                </a:solidFill>
                <a:latin typeface="Georgia" panose="02040502050405020303"/>
                <a:ea typeface="Georgia" panose="02040502050405020303"/>
                <a:cs typeface="Georgia" panose="02040502050405020303"/>
                <a:sym typeface="Georgia" panose="02040502050405020303"/>
              </a:rPr>
              <a:t>LESSON 1</a:t>
            </a:r>
            <a:endParaRPr lang="en-US" altLang="tr-TR" sz="1600" b="0" i="0" u="none" strike="noStrike" cap="none">
              <a:solidFill>
                <a:srgbClr val="3F3F3F"/>
              </a:solidFill>
              <a:latin typeface="Georgia" panose="02040502050405020303"/>
              <a:ea typeface="Georgia" panose="02040502050405020303"/>
              <a:cs typeface="Georgia" panose="02040502050405020303"/>
              <a:sym typeface="Georgia" panose="02040502050405020303"/>
            </a:endParaRPr>
          </a:p>
        </p:txBody>
      </p:sp>
      <p:sp>
        <p:nvSpPr>
          <p:cNvPr id="10" name="矩形 259"/>
          <p:cNvSpPr>
            <a:spLocks noChangeArrowheads="1"/>
          </p:cNvSpPr>
          <p:nvPr/>
        </p:nvSpPr>
        <p:spPr bwMode="auto">
          <a:xfrm>
            <a:off x="3032760" y="4487545"/>
            <a:ext cx="3077845" cy="248920"/>
          </a:xfrm>
          <a:prstGeom prst="rect">
            <a:avLst/>
          </a:prstGeom>
          <a:noFill/>
          <a:ln w="9525">
            <a:solidFill>
              <a:schemeClr val="accent1">
                <a:lumMod val="40000"/>
                <a:lumOff val="60000"/>
              </a:schemeClr>
            </a:solidFill>
            <a:miter lim="800000"/>
          </a:ln>
          <a:extLst>
            <a:ext uri="{909E8E84-426E-40DD-AFC4-6F175D3DCCD1}">
              <a14:hiddenFill xmlns:a14="http://schemas.microsoft.com/office/drawing/2010/main">
                <a:solidFill>
                  <a:srgbClr val="FFFFFF"/>
                </a:solidFill>
              </a14:hiddenFill>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Microsoft YaHei" pitchFamily="34" charset="-122"/>
                <a:ea typeface="Microsoft YaHei"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Microsoft YaHei" pitchFamily="34" charset="-122"/>
                <a:ea typeface="Microsoft YaHei"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Microsoft YaHei" pitchFamily="34" charset="-122"/>
                <a:ea typeface="Microsoft YaHei"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9pPr>
          </a:lstStyle>
          <a:p>
            <a:pPr>
              <a:buNone/>
            </a:pPr>
            <a:r>
              <a:rPr lang="en-US" altLang="tr-TR" sz="1200" dirty="0">
                <a:solidFill>
                  <a:schemeClr val="bg1">
                    <a:lumMod val="50000"/>
                  </a:schemeClr>
                </a:solidFill>
                <a:latin typeface="+mj-lt"/>
                <a:cs typeface="Arial" panose="020B0604020202020204" pitchFamily="34" charset="0"/>
              </a:rPr>
              <a:t>Quiz: </a:t>
            </a:r>
            <a:r>
              <a:rPr lang="en-US" altLang="tr-TR" sz="1200" dirty="0">
                <a:solidFill>
                  <a:schemeClr val="bg1">
                    <a:lumMod val="50000"/>
                  </a:schemeClr>
                </a:solidFill>
                <a:latin typeface="+mj-lt"/>
                <a:cs typeface="Arial" panose="020B0604020202020204" pitchFamily="34" charset="0"/>
                <a:hlinkClick r:id="rId2" action="ppaction://hlinkfile"/>
              </a:rPr>
              <a:t>www.chezamusicschool.co.ke/mtg1l1</a:t>
            </a:r>
            <a:endParaRPr lang="en-US" altLang="tr-TR" sz="1200" dirty="0">
              <a:solidFill>
                <a:schemeClr val="bg1">
                  <a:lumMod val="50000"/>
                </a:schemeClr>
              </a:solidFill>
              <a:latin typeface="+mj-lt"/>
              <a:cs typeface="Arial"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500"/>
                                        <p:tgtEl>
                                          <p:spTgt spid="101"/>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椭圆 11"/>
          <p:cNvSpPr>
            <a:spLocks noChangeArrowheads="1"/>
          </p:cNvSpPr>
          <p:nvPr/>
        </p:nvSpPr>
        <p:spPr bwMode="auto">
          <a:xfrm>
            <a:off x="3384551" y="4114483"/>
            <a:ext cx="1992313" cy="438285"/>
          </a:xfrm>
          <a:prstGeom prst="ellipse">
            <a:avLst/>
          </a:prstGeom>
          <a:gradFill rotWithShape="1">
            <a:gsLst>
              <a:gs pos="0">
                <a:schemeClr val="tx1">
                  <a:alpha val="50998"/>
                </a:schemeClr>
              </a:gs>
              <a:gs pos="100000">
                <a:schemeClr val="bg1">
                  <a:alpha val="0"/>
                </a:schemeClr>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6659" name="TextBox 37"/>
          <p:cNvSpPr txBox="1">
            <a:spLocks noChangeArrowheads="1"/>
          </p:cNvSpPr>
          <p:nvPr/>
        </p:nvSpPr>
        <p:spPr bwMode="auto">
          <a:xfrm>
            <a:off x="536576" y="1580051"/>
            <a:ext cx="1022985" cy="337185"/>
          </a:xfrm>
          <a:prstGeom prst="rect">
            <a:avLst/>
          </a:prstGeom>
          <a:noFill/>
          <a:ln w="9525">
            <a:noFill/>
            <a:miter lim="800000"/>
          </a:ln>
        </p:spPr>
        <p:txBody>
          <a:bodyPr wrap="none">
            <a:spAutoFit/>
          </a:bodyPr>
          <a:lstStyle/>
          <a:p>
            <a:r>
              <a:rPr lang="en-US" altLang="tr-TR" sz="1600" b="1" dirty="0" err="1">
                <a:solidFill>
                  <a:schemeClr val="tx1">
                    <a:lumMod val="75000"/>
                    <a:lumOff val="25000"/>
                  </a:schemeClr>
                </a:solidFill>
                <a:ea typeface="Microsoft YaHei" pitchFamily="34" charset="-122"/>
              </a:rPr>
              <a:t>Rhythm</a:t>
            </a:r>
            <a:endParaRPr lang="en-US" altLang="tr-TR" sz="1200" b="1" dirty="0" err="1">
              <a:solidFill>
                <a:schemeClr val="tx1">
                  <a:lumMod val="75000"/>
                  <a:lumOff val="25000"/>
                </a:schemeClr>
              </a:solidFill>
              <a:ea typeface="Microsoft YaHei" pitchFamily="34" charset="-122"/>
            </a:endParaRPr>
          </a:p>
        </p:txBody>
      </p:sp>
      <p:sp>
        <p:nvSpPr>
          <p:cNvPr id="26660" name="矩形 1"/>
          <p:cNvSpPr>
            <a:spLocks noChangeArrowheads="1"/>
          </p:cNvSpPr>
          <p:nvPr/>
        </p:nvSpPr>
        <p:spPr bwMode="auto">
          <a:xfrm>
            <a:off x="536575" y="1834130"/>
            <a:ext cx="2452688" cy="737235"/>
          </a:xfrm>
          <a:prstGeom prst="rect">
            <a:avLst/>
          </a:prstGeom>
          <a:noFill/>
          <a:ln w="9525">
            <a:noFill/>
            <a:miter lim="800000"/>
          </a:ln>
        </p:spPr>
        <p:txBody>
          <a:bodyPr>
            <a:spAutoFit/>
          </a:bodyPr>
          <a:lstStyle/>
          <a:p>
            <a:pPr algn="l"/>
            <a:r>
              <a:rPr lang="en-US" altLang="tr-TR" sz="1400" dirty="0">
                <a:solidFill>
                  <a:schemeClr val="tx1">
                    <a:lumMod val="50000"/>
                    <a:lumOff val="50000"/>
                  </a:schemeClr>
                </a:solidFill>
                <a:ea typeface="Microsoft YaHei" pitchFamily="34" charset="-122"/>
              </a:rPr>
              <a:t>Rhythm is the arrangement of notes of different time values over a pulse</a:t>
            </a:r>
            <a:endParaRPr lang="en-US" altLang="tr-TR" sz="1400" dirty="0">
              <a:solidFill>
                <a:schemeClr val="tx1">
                  <a:lumMod val="50000"/>
                  <a:lumOff val="50000"/>
                </a:schemeClr>
              </a:solidFill>
              <a:ea typeface="Microsoft YaHei" pitchFamily="34" charset="-122"/>
            </a:endParaRPr>
          </a:p>
        </p:txBody>
      </p:sp>
      <p:sp>
        <p:nvSpPr>
          <p:cNvPr id="26661" name="TextBox 39"/>
          <p:cNvSpPr txBox="1">
            <a:spLocks noChangeArrowheads="1"/>
          </p:cNvSpPr>
          <p:nvPr/>
        </p:nvSpPr>
        <p:spPr bwMode="auto">
          <a:xfrm>
            <a:off x="536576" y="2975894"/>
            <a:ext cx="809625" cy="337185"/>
          </a:xfrm>
          <a:prstGeom prst="rect">
            <a:avLst/>
          </a:prstGeom>
          <a:noFill/>
          <a:ln w="9525">
            <a:noFill/>
            <a:miter lim="800000"/>
          </a:ln>
        </p:spPr>
        <p:txBody>
          <a:bodyPr wrap="none">
            <a:spAutoFit/>
          </a:bodyPr>
          <a:lstStyle/>
          <a:p>
            <a:r>
              <a:rPr lang="en-US" altLang="tr-TR" sz="1600" b="1" dirty="0">
                <a:solidFill>
                  <a:schemeClr val="tx1">
                    <a:lumMod val="75000"/>
                    <a:lumOff val="25000"/>
                  </a:schemeClr>
                </a:solidFill>
                <a:ea typeface="Microsoft YaHei" pitchFamily="34" charset="-122"/>
              </a:rPr>
              <a:t>Metre</a:t>
            </a:r>
            <a:endParaRPr lang="en-US" altLang="tr-TR" sz="1600" b="1" dirty="0">
              <a:solidFill>
                <a:schemeClr val="tx1">
                  <a:lumMod val="75000"/>
                  <a:lumOff val="25000"/>
                </a:schemeClr>
              </a:solidFill>
              <a:ea typeface="Microsoft YaHei" pitchFamily="34" charset="-122"/>
            </a:endParaRPr>
          </a:p>
        </p:txBody>
      </p:sp>
      <p:sp>
        <p:nvSpPr>
          <p:cNvPr id="26662" name="矩形 1"/>
          <p:cNvSpPr>
            <a:spLocks noChangeArrowheads="1"/>
          </p:cNvSpPr>
          <p:nvPr/>
        </p:nvSpPr>
        <p:spPr bwMode="auto">
          <a:xfrm>
            <a:off x="536575" y="3229972"/>
            <a:ext cx="2452688" cy="953135"/>
          </a:xfrm>
          <a:prstGeom prst="rect">
            <a:avLst/>
          </a:prstGeom>
          <a:noFill/>
          <a:ln w="9525">
            <a:noFill/>
            <a:miter lim="800000"/>
          </a:ln>
        </p:spPr>
        <p:txBody>
          <a:bodyPr>
            <a:spAutoFit/>
          </a:bodyPr>
          <a:lstStyle/>
          <a:p>
            <a:pPr algn="l"/>
            <a:r>
              <a:rPr lang="en-US" altLang="tr-TR" sz="1400" dirty="0">
                <a:solidFill>
                  <a:schemeClr val="tx1">
                    <a:lumMod val="50000"/>
                    <a:lumOff val="50000"/>
                  </a:schemeClr>
                </a:solidFill>
                <a:ea typeface="Microsoft YaHei" pitchFamily="34" charset="-122"/>
              </a:rPr>
              <a:t>Metre is the organization of pulse into regular patterns of a certain number of counts in each bar.</a:t>
            </a:r>
            <a:endParaRPr lang="en-US" altLang="tr-TR" sz="1400" dirty="0">
              <a:solidFill>
                <a:schemeClr val="tx1">
                  <a:lumMod val="50000"/>
                  <a:lumOff val="50000"/>
                </a:schemeClr>
              </a:solidFill>
              <a:ea typeface="Microsoft YaHei" pitchFamily="34" charset="-122"/>
            </a:endParaRPr>
          </a:p>
        </p:txBody>
      </p:sp>
      <p:sp>
        <p:nvSpPr>
          <p:cNvPr id="26663" name="TextBox 41"/>
          <p:cNvSpPr txBox="1">
            <a:spLocks noChangeArrowheads="1"/>
          </p:cNvSpPr>
          <p:nvPr/>
        </p:nvSpPr>
        <p:spPr bwMode="auto">
          <a:xfrm>
            <a:off x="6151563" y="1580051"/>
            <a:ext cx="753110" cy="337185"/>
          </a:xfrm>
          <a:prstGeom prst="rect">
            <a:avLst/>
          </a:prstGeom>
          <a:noFill/>
          <a:ln w="9525">
            <a:noFill/>
            <a:miter lim="800000"/>
          </a:ln>
        </p:spPr>
        <p:txBody>
          <a:bodyPr wrap="none">
            <a:spAutoFit/>
          </a:bodyPr>
          <a:lstStyle/>
          <a:p>
            <a:r>
              <a:rPr lang="en-US" altLang="tr-TR" sz="1600" b="1" dirty="0">
                <a:solidFill>
                  <a:schemeClr val="tx1">
                    <a:lumMod val="75000"/>
                    <a:lumOff val="25000"/>
                  </a:schemeClr>
                </a:solidFill>
                <a:ea typeface="Microsoft YaHei" pitchFamily="34" charset="-122"/>
              </a:rPr>
              <a:t>Pulse</a:t>
            </a:r>
            <a:endParaRPr lang="en-US" altLang="tr-TR" sz="1600" b="1" dirty="0">
              <a:solidFill>
                <a:schemeClr val="tx1">
                  <a:lumMod val="75000"/>
                  <a:lumOff val="25000"/>
                </a:schemeClr>
              </a:solidFill>
              <a:ea typeface="Microsoft YaHei" pitchFamily="34" charset="-122"/>
            </a:endParaRPr>
          </a:p>
        </p:txBody>
      </p:sp>
      <p:sp>
        <p:nvSpPr>
          <p:cNvPr id="26664" name="矩形 1"/>
          <p:cNvSpPr>
            <a:spLocks noChangeArrowheads="1"/>
          </p:cNvSpPr>
          <p:nvPr/>
        </p:nvSpPr>
        <p:spPr bwMode="auto">
          <a:xfrm>
            <a:off x="6151564" y="1834130"/>
            <a:ext cx="2452687" cy="737235"/>
          </a:xfrm>
          <a:prstGeom prst="rect">
            <a:avLst/>
          </a:prstGeom>
          <a:noFill/>
          <a:ln w="9525">
            <a:noFill/>
            <a:miter lim="800000"/>
          </a:ln>
        </p:spPr>
        <p:txBody>
          <a:bodyPr>
            <a:spAutoFit/>
          </a:bodyPr>
          <a:lstStyle/>
          <a:p>
            <a:pPr algn="l"/>
            <a:r>
              <a:rPr lang="en-US" altLang="tr-TR" sz="1400" dirty="0">
                <a:solidFill>
                  <a:schemeClr val="tx1">
                    <a:lumMod val="50000"/>
                    <a:lumOff val="50000"/>
                  </a:schemeClr>
                </a:solidFill>
                <a:ea typeface="Microsoft YaHei" pitchFamily="34" charset="-122"/>
              </a:rPr>
              <a:t>The pulse is organized into bars containing   certain number of counts/beats.</a:t>
            </a:r>
            <a:endParaRPr lang="en-US" altLang="tr-TR" sz="1400" dirty="0">
              <a:solidFill>
                <a:schemeClr val="tx1">
                  <a:lumMod val="50000"/>
                  <a:lumOff val="50000"/>
                </a:schemeClr>
              </a:solidFill>
              <a:ea typeface="Microsoft YaHei" pitchFamily="34" charset="-122"/>
            </a:endParaRPr>
          </a:p>
        </p:txBody>
      </p:sp>
      <p:sp>
        <p:nvSpPr>
          <p:cNvPr id="26665" name="TextBox 47"/>
          <p:cNvSpPr txBox="1">
            <a:spLocks noChangeArrowheads="1"/>
          </p:cNvSpPr>
          <p:nvPr/>
        </p:nvSpPr>
        <p:spPr bwMode="auto">
          <a:xfrm>
            <a:off x="6151563" y="3114050"/>
            <a:ext cx="1142365" cy="337185"/>
          </a:xfrm>
          <a:prstGeom prst="rect">
            <a:avLst/>
          </a:prstGeom>
          <a:noFill/>
          <a:ln w="9525">
            <a:noFill/>
            <a:miter lim="800000"/>
          </a:ln>
        </p:spPr>
        <p:txBody>
          <a:bodyPr wrap="none">
            <a:spAutoFit/>
          </a:bodyPr>
          <a:lstStyle/>
          <a:p>
            <a:r>
              <a:rPr lang="en-US" altLang="tr-TR" sz="1600" b="1" dirty="0">
                <a:solidFill>
                  <a:schemeClr val="tx1">
                    <a:lumMod val="75000"/>
                    <a:lumOff val="25000"/>
                  </a:schemeClr>
                </a:solidFill>
                <a:ea typeface="Microsoft YaHei" pitchFamily="34" charset="-122"/>
              </a:rPr>
              <a:t>Bar-lines</a:t>
            </a:r>
            <a:endParaRPr lang="en-US" altLang="tr-TR" sz="1600" b="1" dirty="0">
              <a:solidFill>
                <a:schemeClr val="tx1">
                  <a:lumMod val="75000"/>
                  <a:lumOff val="25000"/>
                </a:schemeClr>
              </a:solidFill>
              <a:ea typeface="Microsoft YaHei" pitchFamily="34" charset="-122"/>
            </a:endParaRPr>
          </a:p>
        </p:txBody>
      </p:sp>
      <p:sp>
        <p:nvSpPr>
          <p:cNvPr id="26666" name="矩形 1"/>
          <p:cNvSpPr>
            <a:spLocks noChangeArrowheads="1"/>
          </p:cNvSpPr>
          <p:nvPr/>
        </p:nvSpPr>
        <p:spPr bwMode="auto">
          <a:xfrm>
            <a:off x="6151564" y="3368128"/>
            <a:ext cx="2452687" cy="737235"/>
          </a:xfrm>
          <a:prstGeom prst="rect">
            <a:avLst/>
          </a:prstGeom>
          <a:noFill/>
          <a:ln w="9525">
            <a:noFill/>
            <a:miter lim="800000"/>
          </a:ln>
        </p:spPr>
        <p:txBody>
          <a:bodyPr>
            <a:spAutoFit/>
          </a:bodyPr>
          <a:lstStyle/>
          <a:p>
            <a:pPr algn="l"/>
            <a:r>
              <a:rPr lang="en-US" altLang="tr-TR" sz="1400" dirty="0">
                <a:solidFill>
                  <a:schemeClr val="tx1">
                    <a:lumMod val="50000"/>
                    <a:lumOff val="50000"/>
                  </a:schemeClr>
                </a:solidFill>
                <a:ea typeface="Microsoft YaHei" pitchFamily="34" charset="-122"/>
              </a:rPr>
              <a:t>Bar-lines divide bars. They show where bars begin and where they end.</a:t>
            </a:r>
            <a:endParaRPr lang="en-US" altLang="tr-TR" sz="1400" dirty="0">
              <a:solidFill>
                <a:schemeClr val="tx1">
                  <a:lumMod val="50000"/>
                  <a:lumOff val="50000"/>
                </a:schemeClr>
              </a:solidFill>
              <a:ea typeface="Microsoft YaHei" pitchFamily="34" charset="-122"/>
            </a:endParaRPr>
          </a:p>
        </p:txBody>
      </p:sp>
      <p:sp>
        <p:nvSpPr>
          <p:cNvPr id="10" name="Text Box 9"/>
          <p:cNvSpPr txBox="1"/>
          <p:nvPr/>
        </p:nvSpPr>
        <p:spPr>
          <a:xfrm>
            <a:off x="3221355" y="791210"/>
            <a:ext cx="2349500" cy="368300"/>
          </a:xfrm>
          <a:prstGeom prst="rect">
            <a:avLst/>
          </a:prstGeom>
          <a:noFill/>
        </p:spPr>
        <p:txBody>
          <a:bodyPr wrap="square" rtlCol="0">
            <a:spAutoFit/>
          </a:bodyPr>
          <a:p>
            <a:pPr algn="ctr"/>
            <a:r>
              <a:rPr lang="en-US"/>
              <a:t>Bars and Rhythm</a:t>
            </a:r>
            <a:endParaRPr lang="en-US"/>
          </a:p>
        </p:txBody>
      </p:sp>
      <p:sp>
        <p:nvSpPr>
          <p:cNvPr id="11" name="Text Box 10"/>
          <p:cNvSpPr txBox="1"/>
          <p:nvPr/>
        </p:nvSpPr>
        <p:spPr>
          <a:xfrm>
            <a:off x="3302000" y="2388235"/>
            <a:ext cx="2540000" cy="553085"/>
          </a:xfrm>
          <a:prstGeom prst="rect">
            <a:avLst/>
          </a:prstGeom>
          <a:noFill/>
        </p:spPr>
        <p:txBody>
          <a:bodyPr wrap="square" rtlCol="0" anchor="t">
            <a:spAutoFit/>
          </a:bodyPr>
          <a:p>
            <a:r>
              <a:rPr lang="en-US" sz="3000"/>
              <a:t>𝅗𝅥 𝅘𝅥 𝅘𝅥 𝄀 𝅘𝅥 𝅘𝅥 𝅘𝅥 𝅘𝅥 𝄀 𝅗𝅥 𝅗𝅥 𝄂</a:t>
            </a:r>
            <a:endParaRPr lang="en-US" sz="3000"/>
          </a:p>
        </p:txBody>
      </p:sp>
      <p:cxnSp>
        <p:nvCxnSpPr>
          <p:cNvPr id="12" name="Straight Arrow Connector 11"/>
          <p:cNvCxnSpPr/>
          <p:nvPr/>
        </p:nvCxnSpPr>
        <p:spPr>
          <a:xfrm flipH="1" flipV="1">
            <a:off x="5544185" y="2860040"/>
            <a:ext cx="216535" cy="612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 Box 12"/>
          <p:cNvSpPr txBox="1"/>
          <p:nvPr/>
        </p:nvSpPr>
        <p:spPr>
          <a:xfrm>
            <a:off x="4428490" y="3435985"/>
            <a:ext cx="1911350" cy="368300"/>
          </a:xfrm>
          <a:prstGeom prst="rect">
            <a:avLst/>
          </a:prstGeom>
          <a:noFill/>
        </p:spPr>
        <p:txBody>
          <a:bodyPr wrap="square" rtlCol="0">
            <a:spAutoFit/>
          </a:bodyPr>
          <a:p>
            <a:r>
              <a:rPr lang="en-US"/>
              <a:t>Double bar-line</a:t>
            </a:r>
            <a:endParaRPr lang="en-US"/>
          </a:p>
        </p:txBody>
      </p:sp>
      <p:cxnSp>
        <p:nvCxnSpPr>
          <p:cNvPr id="14" name="Straight Arrow Connector 13"/>
          <p:cNvCxnSpPr/>
          <p:nvPr/>
        </p:nvCxnSpPr>
        <p:spPr>
          <a:xfrm flipH="1">
            <a:off x="5004435" y="1861185"/>
            <a:ext cx="109220" cy="530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 Box 14"/>
          <p:cNvSpPr txBox="1"/>
          <p:nvPr/>
        </p:nvSpPr>
        <p:spPr>
          <a:xfrm>
            <a:off x="4390390" y="1499870"/>
            <a:ext cx="1478280" cy="368300"/>
          </a:xfrm>
          <a:prstGeom prst="rect">
            <a:avLst/>
          </a:prstGeom>
          <a:noFill/>
        </p:spPr>
        <p:txBody>
          <a:bodyPr wrap="square" rtlCol="0">
            <a:spAutoFit/>
          </a:bodyPr>
          <a:p>
            <a:r>
              <a:rPr lang="en-US"/>
              <a:t>Bar-line</a:t>
            </a:r>
            <a:endParaRPr lang="en-US"/>
          </a:p>
        </p:txBody>
      </p:sp>
      <p:sp>
        <p:nvSpPr>
          <p:cNvPr id="16" name="Arc 15"/>
          <p:cNvSpPr/>
          <p:nvPr/>
        </p:nvSpPr>
        <p:spPr>
          <a:xfrm rot="18900000">
            <a:off x="3275330" y="2294890"/>
            <a:ext cx="864235" cy="921385"/>
          </a:xfrm>
          <a:prstGeom prst="arc">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en-US"/>
          </a:p>
        </p:txBody>
      </p:sp>
      <p:sp>
        <p:nvSpPr>
          <p:cNvPr id="17" name="Text Box 16"/>
          <p:cNvSpPr txBox="1"/>
          <p:nvPr/>
        </p:nvSpPr>
        <p:spPr>
          <a:xfrm>
            <a:off x="3392805" y="1938655"/>
            <a:ext cx="819150" cy="368300"/>
          </a:xfrm>
          <a:prstGeom prst="rect">
            <a:avLst/>
          </a:prstGeom>
          <a:noFill/>
        </p:spPr>
        <p:txBody>
          <a:bodyPr wrap="square" rtlCol="0">
            <a:spAutoFit/>
          </a:bodyPr>
          <a:p>
            <a:r>
              <a:rPr lang="en-US"/>
              <a:t>Bar</a:t>
            </a:r>
            <a:endParaRPr lang="en-US"/>
          </a:p>
        </p:txBody>
      </p:sp>
      <p:sp>
        <p:nvSpPr>
          <p:cNvPr id="18" name="Text Box 17"/>
          <p:cNvSpPr txBox="1"/>
          <p:nvPr/>
        </p:nvSpPr>
        <p:spPr>
          <a:xfrm>
            <a:off x="3150870" y="2946400"/>
            <a:ext cx="2645410" cy="275590"/>
          </a:xfrm>
          <a:prstGeom prst="rect">
            <a:avLst/>
          </a:prstGeom>
          <a:noFill/>
        </p:spPr>
        <p:txBody>
          <a:bodyPr wrap="square" rtlCol="0">
            <a:spAutoFit/>
          </a:bodyPr>
          <a:p>
            <a:r>
              <a:rPr lang="en-US" sz="1200"/>
              <a:t>    1 2  3   4       1   2   3    4      1 2 3 4</a:t>
            </a:r>
            <a:endParaRPr lang="en-US" sz="120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circle(out)">
                                      <p:cBhvr>
                                        <p:cTn id="7" dur="500"/>
                                        <p:tgtEl>
                                          <p:spTgt spid="266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659"/>
                                        </p:tgtEl>
                                        <p:attrNameLst>
                                          <p:attrName>style.visibility</p:attrName>
                                        </p:attrNameLst>
                                      </p:cBhvr>
                                      <p:to>
                                        <p:strVal val="visible"/>
                                      </p:to>
                                    </p:set>
                                    <p:anim calcmode="lin" valueType="num">
                                      <p:cBhvr additive="base">
                                        <p:cTn id="11" dur="500" fill="hold"/>
                                        <p:tgtEl>
                                          <p:spTgt spid="26659"/>
                                        </p:tgtEl>
                                        <p:attrNameLst>
                                          <p:attrName>ppt_x</p:attrName>
                                        </p:attrNameLst>
                                      </p:cBhvr>
                                      <p:tavLst>
                                        <p:tav tm="0">
                                          <p:val>
                                            <p:strVal val="0-#ppt_w/2"/>
                                          </p:val>
                                        </p:tav>
                                        <p:tav tm="100000">
                                          <p:val>
                                            <p:strVal val="#ppt_x"/>
                                          </p:val>
                                        </p:tav>
                                      </p:tavLst>
                                    </p:anim>
                                    <p:anim calcmode="lin" valueType="num">
                                      <p:cBhvr additive="base">
                                        <p:cTn id="12" dur="500" fill="hold"/>
                                        <p:tgtEl>
                                          <p:spTgt spid="2665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26660"/>
                                        </p:tgtEl>
                                        <p:attrNameLst>
                                          <p:attrName>style.visibility</p:attrName>
                                        </p:attrNameLst>
                                      </p:cBhvr>
                                      <p:to>
                                        <p:strVal val="visible"/>
                                      </p:to>
                                    </p:set>
                                    <p:anim calcmode="lin" valueType="num">
                                      <p:cBhvr additive="base">
                                        <p:cTn id="15" dur="300" fill="hold"/>
                                        <p:tgtEl>
                                          <p:spTgt spid="26660"/>
                                        </p:tgtEl>
                                        <p:attrNameLst>
                                          <p:attrName>ppt_x</p:attrName>
                                        </p:attrNameLst>
                                      </p:cBhvr>
                                      <p:tavLst>
                                        <p:tav tm="0">
                                          <p:val>
                                            <p:strVal val="1+#ppt_w/2"/>
                                          </p:val>
                                        </p:tav>
                                        <p:tav tm="100000">
                                          <p:val>
                                            <p:strVal val="#ppt_x"/>
                                          </p:val>
                                        </p:tav>
                                      </p:tavLst>
                                    </p:anim>
                                    <p:anim calcmode="lin" valueType="num">
                                      <p:cBhvr additive="base">
                                        <p:cTn id="16" dur="300" fill="hold"/>
                                        <p:tgtEl>
                                          <p:spTgt spid="2666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26661"/>
                                        </p:tgtEl>
                                        <p:attrNameLst>
                                          <p:attrName>style.visibility</p:attrName>
                                        </p:attrNameLst>
                                      </p:cBhvr>
                                      <p:to>
                                        <p:strVal val="visible"/>
                                      </p:to>
                                    </p:set>
                                    <p:anim calcmode="lin" valueType="num">
                                      <p:cBhvr additive="base">
                                        <p:cTn id="20" dur="500" fill="hold"/>
                                        <p:tgtEl>
                                          <p:spTgt spid="26661"/>
                                        </p:tgtEl>
                                        <p:attrNameLst>
                                          <p:attrName>ppt_x</p:attrName>
                                        </p:attrNameLst>
                                      </p:cBhvr>
                                      <p:tavLst>
                                        <p:tav tm="0">
                                          <p:val>
                                            <p:strVal val="0-#ppt_w/2"/>
                                          </p:val>
                                        </p:tav>
                                        <p:tav tm="100000">
                                          <p:val>
                                            <p:strVal val="#ppt_x"/>
                                          </p:val>
                                        </p:tav>
                                      </p:tavLst>
                                    </p:anim>
                                    <p:anim calcmode="lin" valueType="num">
                                      <p:cBhvr additive="base">
                                        <p:cTn id="21" dur="500" fill="hold"/>
                                        <p:tgtEl>
                                          <p:spTgt spid="2666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00"/>
                                  </p:stCondLst>
                                  <p:childTnLst>
                                    <p:set>
                                      <p:cBhvr>
                                        <p:cTn id="23" dur="1" fill="hold">
                                          <p:stCondLst>
                                            <p:cond delay="0"/>
                                          </p:stCondLst>
                                        </p:cTn>
                                        <p:tgtEl>
                                          <p:spTgt spid="26662"/>
                                        </p:tgtEl>
                                        <p:attrNameLst>
                                          <p:attrName>style.visibility</p:attrName>
                                        </p:attrNameLst>
                                      </p:cBhvr>
                                      <p:to>
                                        <p:strVal val="visible"/>
                                      </p:to>
                                    </p:set>
                                    <p:anim calcmode="lin" valueType="num">
                                      <p:cBhvr additive="base">
                                        <p:cTn id="24" dur="300" fill="hold"/>
                                        <p:tgtEl>
                                          <p:spTgt spid="26662"/>
                                        </p:tgtEl>
                                        <p:attrNameLst>
                                          <p:attrName>ppt_x</p:attrName>
                                        </p:attrNameLst>
                                      </p:cBhvr>
                                      <p:tavLst>
                                        <p:tav tm="0">
                                          <p:val>
                                            <p:strVal val="1+#ppt_w/2"/>
                                          </p:val>
                                        </p:tav>
                                        <p:tav tm="100000">
                                          <p:val>
                                            <p:strVal val="#ppt_x"/>
                                          </p:val>
                                        </p:tav>
                                      </p:tavLst>
                                    </p:anim>
                                    <p:anim calcmode="lin" valueType="num">
                                      <p:cBhvr additive="base">
                                        <p:cTn id="25" dur="300" fill="hold"/>
                                        <p:tgtEl>
                                          <p:spTgt spid="2666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26663"/>
                                        </p:tgtEl>
                                        <p:attrNameLst>
                                          <p:attrName>style.visibility</p:attrName>
                                        </p:attrNameLst>
                                      </p:cBhvr>
                                      <p:to>
                                        <p:strVal val="visible"/>
                                      </p:to>
                                    </p:set>
                                    <p:anim calcmode="lin" valueType="num">
                                      <p:cBhvr additive="base">
                                        <p:cTn id="29" dur="500" fill="hold"/>
                                        <p:tgtEl>
                                          <p:spTgt spid="26663"/>
                                        </p:tgtEl>
                                        <p:attrNameLst>
                                          <p:attrName>ppt_x</p:attrName>
                                        </p:attrNameLst>
                                      </p:cBhvr>
                                      <p:tavLst>
                                        <p:tav tm="0">
                                          <p:val>
                                            <p:strVal val="0-#ppt_w/2"/>
                                          </p:val>
                                        </p:tav>
                                        <p:tav tm="100000">
                                          <p:val>
                                            <p:strVal val="#ppt_x"/>
                                          </p:val>
                                        </p:tav>
                                      </p:tavLst>
                                    </p:anim>
                                    <p:anim calcmode="lin" valueType="num">
                                      <p:cBhvr additive="base">
                                        <p:cTn id="30" dur="500" fill="hold"/>
                                        <p:tgtEl>
                                          <p:spTgt spid="2666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200"/>
                                  </p:stCondLst>
                                  <p:childTnLst>
                                    <p:set>
                                      <p:cBhvr>
                                        <p:cTn id="32" dur="1" fill="hold">
                                          <p:stCondLst>
                                            <p:cond delay="0"/>
                                          </p:stCondLst>
                                        </p:cTn>
                                        <p:tgtEl>
                                          <p:spTgt spid="26664"/>
                                        </p:tgtEl>
                                        <p:attrNameLst>
                                          <p:attrName>style.visibility</p:attrName>
                                        </p:attrNameLst>
                                      </p:cBhvr>
                                      <p:to>
                                        <p:strVal val="visible"/>
                                      </p:to>
                                    </p:set>
                                    <p:anim calcmode="lin" valueType="num">
                                      <p:cBhvr additive="base">
                                        <p:cTn id="33" dur="300" fill="hold"/>
                                        <p:tgtEl>
                                          <p:spTgt spid="26664"/>
                                        </p:tgtEl>
                                        <p:attrNameLst>
                                          <p:attrName>ppt_x</p:attrName>
                                        </p:attrNameLst>
                                      </p:cBhvr>
                                      <p:tavLst>
                                        <p:tav tm="0">
                                          <p:val>
                                            <p:strVal val="1+#ppt_w/2"/>
                                          </p:val>
                                        </p:tav>
                                        <p:tav tm="100000">
                                          <p:val>
                                            <p:strVal val="#ppt_x"/>
                                          </p:val>
                                        </p:tav>
                                      </p:tavLst>
                                    </p:anim>
                                    <p:anim calcmode="lin" valueType="num">
                                      <p:cBhvr additive="base">
                                        <p:cTn id="34" dur="300" fill="hold"/>
                                        <p:tgtEl>
                                          <p:spTgt spid="26664"/>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26665"/>
                                        </p:tgtEl>
                                        <p:attrNameLst>
                                          <p:attrName>style.visibility</p:attrName>
                                        </p:attrNameLst>
                                      </p:cBhvr>
                                      <p:to>
                                        <p:strVal val="visible"/>
                                      </p:to>
                                    </p:set>
                                    <p:anim calcmode="lin" valueType="num">
                                      <p:cBhvr additive="base">
                                        <p:cTn id="38" dur="500" fill="hold"/>
                                        <p:tgtEl>
                                          <p:spTgt spid="26665"/>
                                        </p:tgtEl>
                                        <p:attrNameLst>
                                          <p:attrName>ppt_x</p:attrName>
                                        </p:attrNameLst>
                                      </p:cBhvr>
                                      <p:tavLst>
                                        <p:tav tm="0">
                                          <p:val>
                                            <p:strVal val="0-#ppt_w/2"/>
                                          </p:val>
                                        </p:tav>
                                        <p:tav tm="100000">
                                          <p:val>
                                            <p:strVal val="#ppt_x"/>
                                          </p:val>
                                        </p:tav>
                                      </p:tavLst>
                                    </p:anim>
                                    <p:anim calcmode="lin" valueType="num">
                                      <p:cBhvr additive="base">
                                        <p:cTn id="39" dur="500" fill="hold"/>
                                        <p:tgtEl>
                                          <p:spTgt spid="2666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00"/>
                                  </p:stCondLst>
                                  <p:childTnLst>
                                    <p:set>
                                      <p:cBhvr>
                                        <p:cTn id="41" dur="1" fill="hold">
                                          <p:stCondLst>
                                            <p:cond delay="0"/>
                                          </p:stCondLst>
                                        </p:cTn>
                                        <p:tgtEl>
                                          <p:spTgt spid="26666"/>
                                        </p:tgtEl>
                                        <p:attrNameLst>
                                          <p:attrName>style.visibility</p:attrName>
                                        </p:attrNameLst>
                                      </p:cBhvr>
                                      <p:to>
                                        <p:strVal val="visible"/>
                                      </p:to>
                                    </p:set>
                                    <p:anim calcmode="lin" valueType="num">
                                      <p:cBhvr additive="base">
                                        <p:cTn id="42" dur="300" fill="hold"/>
                                        <p:tgtEl>
                                          <p:spTgt spid="26666"/>
                                        </p:tgtEl>
                                        <p:attrNameLst>
                                          <p:attrName>ppt_x</p:attrName>
                                        </p:attrNameLst>
                                      </p:cBhvr>
                                      <p:tavLst>
                                        <p:tav tm="0">
                                          <p:val>
                                            <p:strVal val="1+#ppt_w/2"/>
                                          </p:val>
                                        </p:tav>
                                        <p:tav tm="100000">
                                          <p:val>
                                            <p:strVal val="#ppt_x"/>
                                          </p:val>
                                        </p:tav>
                                      </p:tavLst>
                                    </p:anim>
                                    <p:anim calcmode="lin" valueType="num">
                                      <p:cBhvr additive="base">
                                        <p:cTn id="43" dur="300" fill="hold"/>
                                        <p:tgtEl>
                                          <p:spTgt spid="26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59" grpId="0" autoUpdateAnimBg="0"/>
      <p:bldP spid="26660" grpId="0" autoUpdateAnimBg="0"/>
      <p:bldP spid="26661" grpId="0" autoUpdateAnimBg="0"/>
      <p:bldP spid="26662" grpId="0" autoUpdateAnimBg="0"/>
      <p:bldP spid="26663" grpId="0" autoUpdateAnimBg="0"/>
      <p:bldP spid="26664" grpId="0" autoUpdateAnimBg="0"/>
      <p:bldP spid="26665" grpId="0" autoUpdateAnimBg="0"/>
      <p:bldP spid="2666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p:nvPr/>
        </p:nvSpPr>
        <p:spPr>
          <a:xfrm>
            <a:off x="3221355" y="791210"/>
            <a:ext cx="2349500" cy="460375"/>
          </a:xfrm>
          <a:prstGeom prst="rect">
            <a:avLst/>
          </a:prstGeom>
          <a:noFill/>
        </p:spPr>
        <p:txBody>
          <a:bodyPr wrap="square" rtlCol="0">
            <a:spAutoFit/>
          </a:bodyPr>
          <a:p>
            <a:pPr algn="ctr"/>
            <a:r>
              <a:rPr lang="en-US" sz="2400"/>
              <a:t>Time Signature</a:t>
            </a:r>
            <a:endParaRPr lang="en-US" sz="2400"/>
          </a:p>
        </p:txBody>
      </p:sp>
      <p:sp>
        <p:nvSpPr>
          <p:cNvPr id="4" name="Text Box 3"/>
          <p:cNvSpPr txBox="1"/>
          <p:nvPr/>
        </p:nvSpPr>
        <p:spPr>
          <a:xfrm>
            <a:off x="2246630" y="1212215"/>
            <a:ext cx="4881880" cy="3692525"/>
          </a:xfrm>
          <a:prstGeom prst="rect">
            <a:avLst/>
          </a:prstGeom>
          <a:noFill/>
        </p:spPr>
        <p:txBody>
          <a:bodyPr wrap="square" rtlCol="0">
            <a:spAutoFit/>
          </a:bodyPr>
          <a:p>
            <a:r>
              <a:rPr lang="en-US"/>
              <a:t>A time signature tells us how many beats there are in each bar. </a:t>
            </a:r>
            <a:endParaRPr lang="en-US"/>
          </a:p>
          <a:p>
            <a:endParaRPr lang="en-US"/>
          </a:p>
          <a:p>
            <a:r>
              <a:rPr lang="en-US"/>
              <a:t>A time signature is always written at the beginning of a piece of music, as shown below.</a:t>
            </a:r>
            <a:endParaRPr lang="en-US"/>
          </a:p>
          <a:p>
            <a:endParaRPr lang="en-US"/>
          </a:p>
          <a:p>
            <a:r>
              <a:rPr lang="en-US" b="1"/>
              <a:t>4</a:t>
            </a:r>
            <a:endParaRPr lang="en-US" b="1"/>
          </a:p>
          <a:p>
            <a:r>
              <a:rPr lang="en-US" b="1"/>
              <a:t>4</a:t>
            </a:r>
            <a:endParaRPr lang="en-US" b="1"/>
          </a:p>
          <a:p>
            <a:endParaRPr lang="en-US"/>
          </a:p>
          <a:p>
            <a:r>
              <a:rPr lang="en-US"/>
              <a:t>In grade 1, we will learn 3 time signatures:</a:t>
            </a:r>
            <a:endParaRPr lang="en-US"/>
          </a:p>
          <a:p>
            <a:r>
              <a:rPr lang="en-US"/>
              <a:t>- Four beats in a bar</a:t>
            </a:r>
            <a:endParaRPr lang="en-US"/>
          </a:p>
          <a:p>
            <a:r>
              <a:rPr lang="en-US"/>
              <a:t>- Three beats in a bar</a:t>
            </a:r>
            <a:endParaRPr lang="en-US"/>
          </a:p>
          <a:p>
            <a:r>
              <a:rPr lang="en-US"/>
              <a:t>- Two beats in a bar</a:t>
            </a:r>
            <a:endParaRPr lang="en-US"/>
          </a:p>
        </p:txBody>
      </p:sp>
      <p:sp>
        <p:nvSpPr>
          <p:cNvPr id="11" name="Text Box 10"/>
          <p:cNvSpPr txBox="1"/>
          <p:nvPr/>
        </p:nvSpPr>
        <p:spPr>
          <a:xfrm>
            <a:off x="2592705" y="2825750"/>
            <a:ext cx="4077335" cy="768350"/>
          </a:xfrm>
          <a:prstGeom prst="rect">
            <a:avLst/>
          </a:prstGeom>
          <a:noFill/>
        </p:spPr>
        <p:txBody>
          <a:bodyPr wrap="square" rtlCol="0" anchor="t">
            <a:spAutoFit/>
          </a:bodyPr>
          <a:p>
            <a:r>
              <a:rPr lang="en-US" sz="4400"/>
              <a:t>𝅗𝅥 𝅘𝅥 𝅘𝅥 𝄀 𝅘𝅥 𝅘𝅥 𝅘𝅥 𝅘𝅥 𝄀 𝅗𝅥 𝅗𝅥 𝄂</a:t>
            </a:r>
            <a:endParaRPr lang="en-US" sz="4400"/>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rot="16200000" flipV="1">
            <a:off x="6550204" y="702353"/>
            <a:ext cx="573983" cy="1146014"/>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chemeClr val="accent2"/>
          </a:solidFill>
          <a:ln>
            <a:noFill/>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itchFamily="2" charset="-122"/>
                <a:cs typeface="+mn-cs"/>
              </a:defRPr>
            </a:lvl9pPr>
          </a:lstStyle>
          <a:p>
            <a:endParaRPr lang="zh-CN" altLang="zh-CN" sz="1600">
              <a:solidFill>
                <a:srgbClr val="000000"/>
              </a:solidFill>
              <a:sym typeface="SimSun" pitchFamily="2" charset="-122"/>
            </a:endParaRPr>
          </a:p>
        </p:txBody>
      </p:sp>
      <p:sp>
        <p:nvSpPr>
          <p:cNvPr id="10" name="Freeform 13"/>
          <p:cNvSpPr>
            <a:spLocks noChangeArrowheads="1"/>
          </p:cNvSpPr>
          <p:nvPr/>
        </p:nvSpPr>
        <p:spPr bwMode="auto">
          <a:xfrm rot="16200000">
            <a:off x="2285744" y="3886687"/>
            <a:ext cx="612073" cy="1368151"/>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2"/>
          </a:solidFill>
          <a:ln>
            <a:noFill/>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itchFamily="2" charset="-122"/>
                <a:cs typeface="+mn-cs"/>
              </a:defRPr>
            </a:lvl9pPr>
          </a:lstStyle>
          <a:p>
            <a:endParaRPr lang="zh-CN" altLang="zh-CN" sz="1600">
              <a:solidFill>
                <a:srgbClr val="000000"/>
              </a:solidFill>
              <a:sym typeface="SimSun" pitchFamily="2" charset="-122"/>
            </a:endParaRPr>
          </a:p>
        </p:txBody>
      </p:sp>
      <p:sp>
        <p:nvSpPr>
          <p:cNvPr id="11" name="TextBox 341"/>
          <p:cNvSpPr>
            <a:spLocks noChangeArrowheads="1"/>
          </p:cNvSpPr>
          <p:nvPr/>
        </p:nvSpPr>
        <p:spPr bwMode="auto">
          <a:xfrm>
            <a:off x="1986132" y="1575465"/>
            <a:ext cx="117348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itchFamily="2" charset="-122"/>
                <a:cs typeface="+mn-cs"/>
              </a:defRPr>
            </a:lvl9pPr>
          </a:lstStyle>
          <a:p>
            <a:pPr algn="ctr"/>
            <a:r>
              <a:rPr lang="en-US" altLang="tr-TR" sz="1200" b="1" dirty="0">
                <a:solidFill>
                  <a:schemeClr val="tx1">
                    <a:lumMod val="75000"/>
                    <a:lumOff val="25000"/>
                  </a:schemeClr>
                </a:solidFill>
                <a:latin typeface="+mn-lt"/>
                <a:ea typeface="Microsoft YaHei" pitchFamily="34" charset="-122"/>
              </a:rPr>
              <a:t>Top Number</a:t>
            </a:r>
            <a:endParaRPr lang="en-US" altLang="tr-TR" sz="1200" b="1" dirty="0">
              <a:solidFill>
                <a:schemeClr val="tx1">
                  <a:lumMod val="75000"/>
                  <a:lumOff val="25000"/>
                </a:schemeClr>
              </a:solidFill>
              <a:latin typeface="+mn-lt"/>
              <a:ea typeface="Microsoft YaHei" pitchFamily="34" charset="-122"/>
            </a:endParaRPr>
          </a:p>
        </p:txBody>
      </p:sp>
      <p:sp>
        <p:nvSpPr>
          <p:cNvPr id="12" name="矩形 11"/>
          <p:cNvSpPr>
            <a:spLocks noChangeArrowheads="1"/>
          </p:cNvSpPr>
          <p:nvPr/>
        </p:nvSpPr>
        <p:spPr bwMode="auto">
          <a:xfrm>
            <a:off x="1174115" y="1864995"/>
            <a:ext cx="329184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itchFamily="2" charset="-122"/>
                <a:cs typeface="+mn-cs"/>
              </a:defRPr>
            </a:lvl9pPr>
          </a:lstStyle>
          <a:p>
            <a:pPr>
              <a:lnSpc>
                <a:spcPct val="150000"/>
              </a:lnSpc>
            </a:pPr>
            <a:r>
              <a:rPr lang="en-US" altLang="tr-TR" sz="1200" dirty="0">
                <a:solidFill>
                  <a:schemeClr val="tx1">
                    <a:lumMod val="50000"/>
                    <a:lumOff val="50000"/>
                  </a:schemeClr>
                </a:solidFill>
                <a:latin typeface="+mj-lt"/>
                <a:ea typeface="Microsoft YaHei" pitchFamily="34" charset="-122"/>
                <a:sym typeface="Microsoft YaHei" pitchFamily="34" charset="-122"/>
              </a:rPr>
              <a:t>The top number of the time signature tells us the number of beats in every bar. The time signature below means the score that follows it will have four (4) beats in each bar.</a:t>
            </a:r>
            <a:endParaRPr lang="en-US" altLang="tr-TR" sz="1200" dirty="0">
              <a:solidFill>
                <a:schemeClr val="tx1">
                  <a:lumMod val="50000"/>
                  <a:lumOff val="50000"/>
                </a:schemeClr>
              </a:solidFill>
              <a:latin typeface="+mj-lt"/>
              <a:ea typeface="Microsoft YaHei" pitchFamily="34" charset="-122"/>
              <a:sym typeface="Microsoft YaHei" pitchFamily="34" charset="-122"/>
            </a:endParaRPr>
          </a:p>
        </p:txBody>
      </p:sp>
      <p:sp>
        <p:nvSpPr>
          <p:cNvPr id="13" name="TextBox 682"/>
          <p:cNvSpPr>
            <a:spLocks noChangeArrowheads="1"/>
          </p:cNvSpPr>
          <p:nvPr/>
        </p:nvSpPr>
        <p:spPr bwMode="auto">
          <a:xfrm>
            <a:off x="6501075" y="4261220"/>
            <a:ext cx="524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itchFamily="2" charset="-122"/>
                <a:cs typeface="+mn-cs"/>
              </a:defRPr>
            </a:lvl9pPr>
          </a:lstStyle>
          <a:p>
            <a:pPr algn="ctr"/>
            <a:r>
              <a:rPr lang="tr-TR" altLang="zh-CN" sz="1200" b="1" dirty="0">
                <a:solidFill>
                  <a:schemeClr val="bg1"/>
                </a:solidFill>
                <a:latin typeface="+mn-lt"/>
                <a:ea typeface="Microsoft YaHei" pitchFamily="34" charset="-122"/>
              </a:rPr>
              <a:t>TOP</a:t>
            </a:r>
            <a:endParaRPr lang="en-US" altLang="zh-CN" sz="1200" b="1" dirty="0">
              <a:solidFill>
                <a:schemeClr val="bg1"/>
              </a:solidFill>
              <a:latin typeface="+mn-lt"/>
              <a:ea typeface="Microsoft YaHei" pitchFamily="34" charset="-122"/>
            </a:endParaRPr>
          </a:p>
        </p:txBody>
      </p:sp>
      <p:sp>
        <p:nvSpPr>
          <p:cNvPr id="14" name="TextBox 344"/>
          <p:cNvSpPr>
            <a:spLocks noChangeArrowheads="1"/>
          </p:cNvSpPr>
          <p:nvPr/>
        </p:nvSpPr>
        <p:spPr bwMode="auto">
          <a:xfrm>
            <a:off x="5916940" y="2804929"/>
            <a:ext cx="188150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itchFamily="2" charset="-122"/>
                <a:cs typeface="+mn-cs"/>
              </a:defRPr>
            </a:lvl9pPr>
          </a:lstStyle>
          <a:p>
            <a:pPr algn="ctr"/>
            <a:r>
              <a:rPr lang="en-US" altLang="tr-TR" sz="1600" b="1" dirty="0" err="1">
                <a:solidFill>
                  <a:schemeClr val="tx1">
                    <a:lumMod val="75000"/>
                    <a:lumOff val="25000"/>
                  </a:schemeClr>
                </a:solidFill>
                <a:latin typeface="+mn-lt"/>
                <a:ea typeface="Microsoft YaHei" pitchFamily="34" charset="-122"/>
                <a:sym typeface="Arial" panose="020B0604020202020204" pitchFamily="34" charset="0"/>
              </a:rPr>
              <a:t>Bottom Number</a:t>
            </a:r>
            <a:endParaRPr lang="en-US" altLang="tr-TR" sz="1600" b="1" dirty="0" err="1">
              <a:solidFill>
                <a:schemeClr val="tx1">
                  <a:lumMod val="75000"/>
                  <a:lumOff val="25000"/>
                </a:schemeClr>
              </a:solidFill>
              <a:latin typeface="+mn-lt"/>
              <a:ea typeface="Microsoft YaHei" pitchFamily="34" charset="-122"/>
              <a:sym typeface="Arial" panose="020B0604020202020204" pitchFamily="34" charset="0"/>
            </a:endParaRPr>
          </a:p>
        </p:txBody>
      </p:sp>
      <p:sp>
        <p:nvSpPr>
          <p:cNvPr id="15" name="矩形 14"/>
          <p:cNvSpPr>
            <a:spLocks noChangeArrowheads="1"/>
          </p:cNvSpPr>
          <p:nvPr/>
        </p:nvSpPr>
        <p:spPr bwMode="auto">
          <a:xfrm>
            <a:off x="5244952" y="3047398"/>
            <a:ext cx="3094037"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itchFamily="2" charset="-122"/>
                <a:cs typeface="+mn-cs"/>
              </a:defRPr>
            </a:lvl9pPr>
          </a:lstStyle>
          <a:p>
            <a:pPr>
              <a:lnSpc>
                <a:spcPct val="150000"/>
              </a:lnSpc>
            </a:pPr>
            <a:r>
              <a:rPr lang="en-US" altLang="tr-TR" sz="1200" dirty="0">
                <a:solidFill>
                  <a:schemeClr val="tx1">
                    <a:lumMod val="50000"/>
                    <a:lumOff val="50000"/>
                  </a:schemeClr>
                </a:solidFill>
                <a:latin typeface="+mj-lt"/>
                <a:ea typeface="Microsoft YaHei" pitchFamily="34" charset="-122"/>
                <a:sym typeface="Microsoft YaHei" pitchFamily="34" charset="-122"/>
              </a:rPr>
              <a:t>The bottom number of the time signature tells us the </a:t>
            </a:r>
            <a:r>
              <a:rPr lang="en-US" altLang="tr-TR" sz="1200" b="1" dirty="0">
                <a:solidFill>
                  <a:schemeClr val="tx1">
                    <a:lumMod val="50000"/>
                    <a:lumOff val="50000"/>
                  </a:schemeClr>
                </a:solidFill>
                <a:latin typeface="+mj-lt"/>
                <a:ea typeface="Microsoft YaHei" pitchFamily="34" charset="-122"/>
                <a:sym typeface="Microsoft YaHei" pitchFamily="34" charset="-122"/>
              </a:rPr>
              <a:t>time value </a:t>
            </a:r>
            <a:r>
              <a:rPr lang="en-US" altLang="tr-TR" sz="1200" dirty="0">
                <a:solidFill>
                  <a:schemeClr val="tx1">
                    <a:lumMod val="50000"/>
                    <a:lumOff val="50000"/>
                  </a:schemeClr>
                </a:solidFill>
                <a:latin typeface="+mj-lt"/>
                <a:ea typeface="Microsoft YaHei" pitchFamily="34" charset="-122"/>
                <a:sym typeface="Microsoft YaHei" pitchFamily="34" charset="-122"/>
              </a:rPr>
              <a:t>of each beat. At grade 1, the time value for a beat will always be a crotchet or quarter note.</a:t>
            </a:r>
            <a:endParaRPr lang="en-US" altLang="tr-TR" sz="1200" dirty="0">
              <a:solidFill>
                <a:schemeClr val="tx1">
                  <a:lumMod val="50000"/>
                  <a:lumOff val="50000"/>
                </a:schemeClr>
              </a:solidFill>
              <a:latin typeface="+mj-lt"/>
              <a:ea typeface="Microsoft YaHei" pitchFamily="34" charset="-122"/>
              <a:sym typeface="Microsoft YaHei" pitchFamily="34" charset="-122"/>
            </a:endParaRPr>
          </a:p>
        </p:txBody>
      </p:sp>
      <p:sp>
        <p:nvSpPr>
          <p:cNvPr id="2" name="Text Box 1"/>
          <p:cNvSpPr txBox="1"/>
          <p:nvPr/>
        </p:nvSpPr>
        <p:spPr>
          <a:xfrm>
            <a:off x="4416425" y="285750"/>
            <a:ext cx="309880" cy="368300"/>
          </a:xfrm>
          <a:prstGeom prst="rect">
            <a:avLst/>
          </a:prstGeom>
          <a:noFill/>
        </p:spPr>
        <p:txBody>
          <a:bodyPr wrap="none" rtlCol="0">
            <a:spAutoFit/>
          </a:bodyPr>
          <a:p>
            <a:endParaRPr lang="en-US"/>
          </a:p>
        </p:txBody>
      </p:sp>
      <p:sp>
        <p:nvSpPr>
          <p:cNvPr id="3" name="Text Box 2"/>
          <p:cNvSpPr txBox="1"/>
          <p:nvPr/>
        </p:nvSpPr>
        <p:spPr>
          <a:xfrm>
            <a:off x="3221355" y="791210"/>
            <a:ext cx="2349500" cy="368300"/>
          </a:xfrm>
          <a:prstGeom prst="rect">
            <a:avLst/>
          </a:prstGeom>
          <a:noFill/>
        </p:spPr>
        <p:txBody>
          <a:bodyPr wrap="square" rtlCol="0">
            <a:spAutoFit/>
          </a:bodyPr>
          <a:p>
            <a:pPr algn="ctr"/>
            <a:r>
              <a:rPr lang="en-US"/>
              <a:t>Time Signature</a:t>
            </a:r>
            <a:endParaRPr lang="en-US"/>
          </a:p>
        </p:txBody>
      </p:sp>
      <p:sp>
        <p:nvSpPr>
          <p:cNvPr id="4" name="Freeform 12"/>
          <p:cNvSpPr>
            <a:spLocks noChangeArrowheads="1"/>
          </p:cNvSpPr>
          <p:nvPr/>
        </p:nvSpPr>
        <p:spPr bwMode="auto">
          <a:xfrm rot="16200000" flipV="1">
            <a:off x="2303324" y="651553"/>
            <a:ext cx="573983" cy="1146014"/>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itchFamily="2" charset="-122"/>
                <a:cs typeface="+mn-cs"/>
              </a:defRPr>
            </a:lvl9pPr>
          </a:lstStyle>
          <a:p>
            <a:endParaRPr lang="zh-CN" altLang="zh-CN" sz="1600">
              <a:solidFill>
                <a:srgbClr val="000000"/>
              </a:solidFill>
              <a:sym typeface="SimSun" pitchFamily="2" charset="-122"/>
            </a:endParaRPr>
          </a:p>
        </p:txBody>
      </p:sp>
      <p:sp>
        <p:nvSpPr>
          <p:cNvPr id="5" name="Freeform 13"/>
          <p:cNvSpPr>
            <a:spLocks noChangeArrowheads="1"/>
          </p:cNvSpPr>
          <p:nvPr/>
        </p:nvSpPr>
        <p:spPr bwMode="auto">
          <a:xfrm rot="16200000">
            <a:off x="6428484" y="3835887"/>
            <a:ext cx="612073" cy="1368151"/>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1"/>
          </a:solidFill>
          <a:ln>
            <a:noFill/>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itchFamily="2" charset="-122"/>
                <a:cs typeface="+mn-cs"/>
              </a:defRPr>
            </a:lvl9pPr>
          </a:lstStyle>
          <a:p>
            <a:endParaRPr lang="zh-CN" altLang="zh-CN" sz="1600">
              <a:solidFill>
                <a:srgbClr val="000000"/>
              </a:solidFill>
              <a:sym typeface="SimSun" pitchFamily="2" charset="-122"/>
            </a:endParaRPr>
          </a:p>
        </p:txBody>
      </p:sp>
      <p:sp>
        <p:nvSpPr>
          <p:cNvPr id="6" name="Text Box 5"/>
          <p:cNvSpPr txBox="1"/>
          <p:nvPr/>
        </p:nvSpPr>
        <p:spPr>
          <a:xfrm>
            <a:off x="6315075" y="4231640"/>
            <a:ext cx="1021080" cy="275590"/>
          </a:xfrm>
          <a:prstGeom prst="rect">
            <a:avLst/>
          </a:prstGeom>
          <a:noFill/>
        </p:spPr>
        <p:txBody>
          <a:bodyPr wrap="square" rtlCol="0">
            <a:spAutoFit/>
          </a:bodyPr>
          <a:p>
            <a:r>
              <a:rPr lang="en-US" sz="1200" b="1">
                <a:solidFill>
                  <a:schemeClr val="bg1"/>
                </a:solidFill>
              </a:rPr>
              <a:t>BOTTOM</a:t>
            </a:r>
            <a:endParaRPr lang="en-US" sz="1200" b="1">
              <a:solidFill>
                <a:schemeClr val="bg1"/>
              </a:solidFill>
            </a:endParaRPr>
          </a:p>
        </p:txBody>
      </p:sp>
      <p:sp>
        <p:nvSpPr>
          <p:cNvPr id="7" name="Text Box 6"/>
          <p:cNvSpPr txBox="1"/>
          <p:nvPr/>
        </p:nvSpPr>
        <p:spPr>
          <a:xfrm>
            <a:off x="2339975" y="1235710"/>
            <a:ext cx="582295" cy="275590"/>
          </a:xfrm>
          <a:prstGeom prst="rect">
            <a:avLst/>
          </a:prstGeom>
          <a:noFill/>
        </p:spPr>
        <p:txBody>
          <a:bodyPr wrap="square" rtlCol="0">
            <a:spAutoFit/>
          </a:bodyPr>
          <a:p>
            <a:r>
              <a:rPr lang="en-US" sz="1200" b="1">
                <a:solidFill>
                  <a:schemeClr val="bg1"/>
                </a:solidFill>
              </a:rPr>
              <a:t>TOP</a:t>
            </a:r>
            <a:endParaRPr lang="en-US" sz="1200" b="1">
              <a:solidFill>
                <a:schemeClr val="bg1"/>
              </a:solidFill>
            </a:endParaRPr>
          </a:p>
        </p:txBody>
      </p:sp>
      <p:sp>
        <p:nvSpPr>
          <p:cNvPr id="19" name="Text Box 18"/>
          <p:cNvSpPr txBox="1"/>
          <p:nvPr/>
        </p:nvSpPr>
        <p:spPr>
          <a:xfrm>
            <a:off x="2356485" y="3069590"/>
            <a:ext cx="737235" cy="1014730"/>
          </a:xfrm>
          <a:prstGeom prst="rect">
            <a:avLst/>
          </a:prstGeom>
          <a:noFill/>
        </p:spPr>
        <p:txBody>
          <a:bodyPr wrap="square" rtlCol="0">
            <a:spAutoFit/>
          </a:bodyPr>
          <a:p>
            <a:r>
              <a:rPr lang="en-US" sz="3000" b="1"/>
              <a:t>4</a:t>
            </a:r>
            <a:endParaRPr lang="en-US" sz="3000" b="1"/>
          </a:p>
          <a:p>
            <a:r>
              <a:rPr lang="en-US" sz="3000" b="1"/>
              <a:t>4</a:t>
            </a:r>
            <a:endParaRPr lang="en-US" sz="3000" b="1"/>
          </a:p>
        </p:txBody>
      </p:sp>
      <p:sp>
        <p:nvSpPr>
          <p:cNvPr id="20" name="Text Box 19"/>
          <p:cNvSpPr txBox="1"/>
          <p:nvPr/>
        </p:nvSpPr>
        <p:spPr>
          <a:xfrm>
            <a:off x="6553200" y="1640840"/>
            <a:ext cx="737235" cy="1014730"/>
          </a:xfrm>
          <a:prstGeom prst="rect">
            <a:avLst/>
          </a:prstGeom>
          <a:noFill/>
        </p:spPr>
        <p:txBody>
          <a:bodyPr wrap="square" rtlCol="0">
            <a:spAutoFit/>
          </a:bodyPr>
          <a:p>
            <a:r>
              <a:rPr lang="en-US" sz="3000" b="1"/>
              <a:t>3</a:t>
            </a:r>
            <a:endParaRPr lang="en-US" sz="3000" b="1"/>
          </a:p>
          <a:p>
            <a:r>
              <a:rPr lang="en-US" sz="3000" b="1"/>
              <a:t>4</a:t>
            </a:r>
            <a:endParaRPr lang="en-US" sz="3000" b="1"/>
          </a:p>
        </p:txBody>
      </p:sp>
      <p:sp>
        <p:nvSpPr>
          <p:cNvPr id="21" name="Oval 20"/>
          <p:cNvSpPr/>
          <p:nvPr/>
        </p:nvSpPr>
        <p:spPr>
          <a:xfrm>
            <a:off x="2251075" y="3011805"/>
            <a:ext cx="695960" cy="7118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2" name="Oval 21"/>
          <p:cNvSpPr/>
          <p:nvPr/>
        </p:nvSpPr>
        <p:spPr>
          <a:xfrm>
            <a:off x="6431915" y="2107565"/>
            <a:ext cx="695960" cy="7118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3" name="Text Box 22"/>
          <p:cNvSpPr txBox="1"/>
          <p:nvPr/>
        </p:nvSpPr>
        <p:spPr>
          <a:xfrm>
            <a:off x="4429125" y="1473835"/>
            <a:ext cx="755015" cy="3415030"/>
          </a:xfrm>
          <a:prstGeom prst="rect">
            <a:avLst/>
          </a:prstGeom>
          <a:solidFill>
            <a:schemeClr val="accent2"/>
          </a:solidFill>
        </p:spPr>
        <p:txBody>
          <a:bodyPr wrap="square" rtlCol="0">
            <a:spAutoFit/>
          </a:bodyPr>
          <a:p>
            <a:pPr algn="ctr"/>
            <a:endParaRPr lang="en-US" b="1">
              <a:solidFill>
                <a:schemeClr val="bg1"/>
              </a:solidFill>
            </a:endParaRPr>
          </a:p>
          <a:p>
            <a:pPr algn="ctr"/>
            <a:r>
              <a:rPr lang="en-US" b="1">
                <a:solidFill>
                  <a:schemeClr val="bg1"/>
                </a:solidFill>
              </a:rPr>
              <a:t>2</a:t>
            </a:r>
            <a:endParaRPr lang="en-US" b="1">
              <a:solidFill>
                <a:schemeClr val="bg1"/>
              </a:solidFill>
            </a:endParaRPr>
          </a:p>
          <a:p>
            <a:pPr algn="ctr"/>
            <a:r>
              <a:rPr lang="en-US" b="1">
                <a:solidFill>
                  <a:schemeClr val="bg1"/>
                </a:solidFill>
              </a:rPr>
              <a:t>4</a:t>
            </a:r>
            <a:endParaRPr lang="en-US" b="1">
              <a:solidFill>
                <a:schemeClr val="bg1"/>
              </a:solidFill>
            </a:endParaRPr>
          </a:p>
          <a:p>
            <a:pPr algn="ctr"/>
            <a:endParaRPr lang="en-US" b="1">
              <a:solidFill>
                <a:schemeClr val="bg1"/>
              </a:solidFill>
            </a:endParaRPr>
          </a:p>
          <a:p>
            <a:pPr algn="ctr"/>
            <a:endParaRPr lang="en-US" b="1">
              <a:solidFill>
                <a:schemeClr val="bg1"/>
              </a:solidFill>
            </a:endParaRPr>
          </a:p>
          <a:p>
            <a:pPr algn="ctr"/>
            <a:r>
              <a:rPr lang="en-US" b="1">
                <a:solidFill>
                  <a:schemeClr val="bg1"/>
                </a:solidFill>
              </a:rPr>
              <a:t>3</a:t>
            </a:r>
            <a:endParaRPr lang="en-US" b="1">
              <a:solidFill>
                <a:schemeClr val="bg1"/>
              </a:solidFill>
            </a:endParaRPr>
          </a:p>
          <a:p>
            <a:pPr algn="ctr"/>
            <a:r>
              <a:rPr lang="en-US" b="1">
                <a:solidFill>
                  <a:schemeClr val="bg1"/>
                </a:solidFill>
              </a:rPr>
              <a:t>4</a:t>
            </a:r>
            <a:endParaRPr lang="en-US" b="1">
              <a:solidFill>
                <a:schemeClr val="bg1"/>
              </a:solidFill>
            </a:endParaRPr>
          </a:p>
          <a:p>
            <a:pPr algn="ctr"/>
            <a:endParaRPr lang="en-US" b="1">
              <a:solidFill>
                <a:schemeClr val="bg1"/>
              </a:solidFill>
            </a:endParaRPr>
          </a:p>
          <a:p>
            <a:pPr algn="ctr"/>
            <a:endParaRPr lang="en-US" b="1">
              <a:solidFill>
                <a:schemeClr val="bg1"/>
              </a:solidFill>
            </a:endParaRPr>
          </a:p>
          <a:p>
            <a:pPr algn="ctr"/>
            <a:r>
              <a:rPr lang="en-US" b="1">
                <a:solidFill>
                  <a:schemeClr val="bg1"/>
                </a:solidFill>
              </a:rPr>
              <a:t>4</a:t>
            </a:r>
            <a:endParaRPr lang="en-US" b="1">
              <a:solidFill>
                <a:schemeClr val="bg1"/>
              </a:solidFill>
            </a:endParaRPr>
          </a:p>
          <a:p>
            <a:pPr algn="ctr"/>
            <a:r>
              <a:rPr lang="en-US" b="1">
                <a:solidFill>
                  <a:schemeClr val="bg1"/>
                </a:solidFill>
              </a:rPr>
              <a:t>4</a:t>
            </a:r>
            <a:endParaRPr lang="en-US" b="1">
              <a:solidFill>
                <a:schemeClr val="bg1"/>
              </a:solidFill>
            </a:endParaRPr>
          </a:p>
          <a:p>
            <a:pPr algn="ctr"/>
            <a:endParaRPr lang="en-US" b="1">
              <a:solidFill>
                <a:schemeClr val="bg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10150"/>
                            </p:stCondLst>
                            <p:childTnLst>
                              <p:par>
                                <p:cTn id="38" presetID="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animBg="1"/>
      <p:bldP spid="11" grpId="0"/>
      <p:bldP spid="12" grpId="0"/>
      <p:bldP spid="13" grpId="0"/>
      <p:bldP spid="14" grpId="0"/>
      <p:bldP spid="15" grpId="0"/>
      <p:bldP spid="4" grpId="0" bldLvl="0" animBg="1"/>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Text Box 23"/>
          <p:cNvSpPr txBox="1"/>
          <p:nvPr/>
        </p:nvSpPr>
        <p:spPr>
          <a:xfrm>
            <a:off x="2052320" y="988060"/>
            <a:ext cx="1924050" cy="2646045"/>
          </a:xfrm>
          <a:prstGeom prst="rect">
            <a:avLst/>
          </a:prstGeom>
          <a:noFill/>
        </p:spPr>
        <p:txBody>
          <a:bodyPr wrap="square" rtlCol="0" anchor="t">
            <a:spAutoFit/>
          </a:bodyPr>
          <a:p>
            <a:pPr lvl="1" algn="ctr"/>
            <a:r>
              <a:rPr lang="en-US" sz="16600"/>
              <a:t>𝄴</a:t>
            </a:r>
            <a:endParaRPr lang="en-US" sz="6000"/>
          </a:p>
        </p:txBody>
      </p:sp>
      <p:sp>
        <p:nvSpPr>
          <p:cNvPr id="3" name="Text Box 2"/>
          <p:cNvSpPr txBox="1"/>
          <p:nvPr/>
        </p:nvSpPr>
        <p:spPr>
          <a:xfrm>
            <a:off x="4500245" y="1600835"/>
            <a:ext cx="2298065" cy="1568450"/>
          </a:xfrm>
          <a:prstGeom prst="rect">
            <a:avLst/>
          </a:prstGeom>
          <a:noFill/>
        </p:spPr>
        <p:txBody>
          <a:bodyPr wrap="square" rtlCol="0">
            <a:spAutoFit/>
          </a:bodyPr>
          <a:p>
            <a:pPr lvl="1" algn="ctr"/>
            <a:r>
              <a:rPr lang="en-US" sz="3200" b="1">
                <a:sym typeface="+mn-ea"/>
              </a:rPr>
              <a:t>4</a:t>
            </a:r>
            <a:endParaRPr lang="en-US" sz="3200" b="1"/>
          </a:p>
          <a:p>
            <a:pPr lvl="1" algn="ctr"/>
            <a:r>
              <a:rPr lang="en-US" sz="3200" b="1">
                <a:sym typeface="+mn-ea"/>
              </a:rPr>
              <a:t>4</a:t>
            </a:r>
            <a:endParaRPr lang="en-US" sz="3200" b="1"/>
          </a:p>
          <a:p>
            <a:pPr lvl="1" algn="ctr"/>
            <a:endParaRPr lang="en-US" sz="3200" b="1"/>
          </a:p>
        </p:txBody>
      </p:sp>
      <p:sp>
        <p:nvSpPr>
          <p:cNvPr id="4" name="Text Box 3"/>
          <p:cNvSpPr txBox="1"/>
          <p:nvPr/>
        </p:nvSpPr>
        <p:spPr>
          <a:xfrm>
            <a:off x="4023360" y="1532890"/>
            <a:ext cx="1080770" cy="1198880"/>
          </a:xfrm>
          <a:prstGeom prst="rect">
            <a:avLst/>
          </a:prstGeom>
          <a:noFill/>
        </p:spPr>
        <p:txBody>
          <a:bodyPr wrap="square" rtlCol="0">
            <a:spAutoFit/>
          </a:bodyPr>
          <a:p>
            <a:pPr algn="ctr"/>
            <a:r>
              <a:rPr lang="en-US" sz="7200"/>
              <a:t>=</a:t>
            </a:r>
            <a:endParaRPr lang="en-US" sz="7200"/>
          </a:p>
        </p:txBody>
      </p:sp>
      <p:sp>
        <p:nvSpPr>
          <p:cNvPr id="6" name="Text Box 5"/>
          <p:cNvSpPr txBox="1"/>
          <p:nvPr/>
        </p:nvSpPr>
        <p:spPr>
          <a:xfrm>
            <a:off x="2130425" y="3075305"/>
            <a:ext cx="4638040" cy="922020"/>
          </a:xfrm>
          <a:prstGeom prst="rect">
            <a:avLst/>
          </a:prstGeom>
          <a:noFill/>
        </p:spPr>
        <p:txBody>
          <a:bodyPr wrap="square" rtlCol="0">
            <a:spAutoFit/>
          </a:bodyPr>
          <a:p>
            <a:pPr marL="0" lvl="1" algn="ctr"/>
            <a:r>
              <a:rPr lang="en-US"/>
              <a:t>The sign </a:t>
            </a:r>
            <a:r>
              <a:rPr lang="en-US">
                <a:sym typeface="+mn-ea"/>
              </a:rPr>
              <a:t>𝄴 means 4/4 time signature. It stands for ‘common time’ which in music means 4 crotchet beats in a bar.</a:t>
            </a:r>
            <a:endParaRPr lang="en-US"/>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753279" y="2573068"/>
            <a:ext cx="1378561" cy="0"/>
          </a:xfrm>
          <a:prstGeom prst="line">
            <a:avLst/>
          </a:prstGeom>
          <a:ln w="12700">
            <a:solidFill>
              <a:schemeClr val="tx1">
                <a:lumMod val="75000"/>
                <a:lumOff val="25000"/>
                <a:alpha val="78000"/>
              </a:schemeClr>
            </a:solidFill>
          </a:ln>
        </p:spPr>
        <p:style>
          <a:lnRef idx="1">
            <a:schemeClr val="accent1"/>
          </a:lnRef>
          <a:fillRef idx="0">
            <a:schemeClr val="accent1"/>
          </a:fillRef>
          <a:effectRef idx="0">
            <a:schemeClr val="accent1"/>
          </a:effectRef>
          <a:fontRef idx="minor">
            <a:schemeClr val="tx1"/>
          </a:fontRef>
        </p:style>
      </p:cxnSp>
      <p:sp>
        <p:nvSpPr>
          <p:cNvPr id="12" name="文本框 41"/>
          <p:cNvSpPr txBox="1"/>
          <p:nvPr/>
        </p:nvSpPr>
        <p:spPr>
          <a:xfrm>
            <a:off x="1918120" y="1780031"/>
            <a:ext cx="1064990" cy="899160"/>
          </a:xfrm>
          <a:prstGeom prst="rect">
            <a:avLst/>
          </a:prstGeom>
          <a:noFill/>
        </p:spPr>
        <p:txBody>
          <a:bodyPr wrap="square" lIns="68580" tIns="34290" rIns="68580" bIns="34290" rtlCol="0">
            <a:spAutoFit/>
          </a:bodyPr>
          <a:lstStyle/>
          <a:p>
            <a:pPr algn="ctr"/>
            <a:r>
              <a:rPr lang="en-US" altLang="zh-CN" sz="5400" b="1" dirty="0">
                <a:solidFill>
                  <a:schemeClr val="tx1">
                    <a:lumMod val="75000"/>
                    <a:lumOff val="25000"/>
                  </a:schemeClr>
                </a:solidFill>
                <a:latin typeface="+mj-lt"/>
              </a:rPr>
              <a:t>01</a:t>
            </a:r>
            <a:endParaRPr lang="zh-CN" altLang="en-US" sz="5400" b="1" dirty="0">
              <a:solidFill>
                <a:schemeClr val="tx1">
                  <a:lumMod val="75000"/>
                  <a:lumOff val="25000"/>
                </a:schemeClr>
              </a:solidFill>
              <a:latin typeface="+mj-lt"/>
            </a:endParaRPr>
          </a:p>
        </p:txBody>
      </p:sp>
      <p:sp>
        <p:nvSpPr>
          <p:cNvPr id="13" name="文本框 43"/>
          <p:cNvSpPr txBox="1"/>
          <p:nvPr/>
        </p:nvSpPr>
        <p:spPr>
          <a:xfrm>
            <a:off x="1918121" y="2617808"/>
            <a:ext cx="1033700" cy="237490"/>
          </a:xfrm>
          <a:prstGeom prst="rect">
            <a:avLst/>
          </a:prstGeom>
          <a:solidFill>
            <a:schemeClr val="tx1">
              <a:lumMod val="65000"/>
              <a:lumOff val="35000"/>
            </a:schemeClr>
          </a:solidFill>
        </p:spPr>
        <p:txBody>
          <a:bodyPr wrap="square" lIns="68580" tIns="34290" rIns="68580" bIns="34290" rtlCol="0">
            <a:spAutoFit/>
          </a:bodyPr>
          <a:lstStyle/>
          <a:p>
            <a:pPr algn="ctr"/>
            <a:r>
              <a:rPr lang="en-US" altLang="zh-CN" sz="1100" b="1" dirty="0">
                <a:solidFill>
                  <a:schemeClr val="bg1"/>
                </a:solidFill>
                <a:latin typeface="+mj-lt"/>
              </a:rPr>
              <a:t>Activity</a:t>
            </a:r>
            <a:endParaRPr lang="zh-CN" altLang="en-US" sz="1100" b="1" dirty="0">
              <a:solidFill>
                <a:schemeClr val="bg1"/>
              </a:solidFill>
              <a:latin typeface="+mj-lt"/>
            </a:endParaRPr>
          </a:p>
        </p:txBody>
      </p:sp>
      <p:sp>
        <p:nvSpPr>
          <p:cNvPr id="14" name="文本框 46"/>
          <p:cNvSpPr txBox="1"/>
          <p:nvPr/>
        </p:nvSpPr>
        <p:spPr>
          <a:xfrm>
            <a:off x="3312705" y="2104492"/>
            <a:ext cx="2087387" cy="807085"/>
          </a:xfrm>
          <a:prstGeom prst="rect">
            <a:avLst/>
          </a:prstGeom>
          <a:noFill/>
        </p:spPr>
        <p:txBody>
          <a:bodyPr wrap="square" lIns="68580" tIns="34290" rIns="68580" bIns="34290" rtlCol="0">
            <a:spAutoFit/>
          </a:bodyPr>
          <a:lstStyle/>
          <a:p>
            <a:pPr>
              <a:defRPr/>
            </a:pPr>
            <a:r>
              <a:rPr lang="en-US" altLang="tr-TR" sz="2400" b="1" kern="0" dirty="0" err="1">
                <a:solidFill>
                  <a:schemeClr val="tx1">
                    <a:lumMod val="75000"/>
                    <a:lumOff val="25000"/>
                  </a:schemeClr>
                </a:solidFill>
                <a:latin typeface="+mj-lt"/>
                <a:ea typeface="Microsoft YaHei" pitchFamily="34" charset="-122"/>
                <a:cs typeface="Times New Roman" panose="02020603050405020304" pitchFamily="18" charset="0"/>
              </a:rPr>
              <a:t>Clapping Rhythms</a:t>
            </a:r>
            <a:endParaRPr lang="en-US" altLang="tr-TR" sz="2400" b="1" kern="0" dirty="0" err="1">
              <a:solidFill>
                <a:schemeClr val="tx1">
                  <a:lumMod val="75000"/>
                  <a:lumOff val="25000"/>
                </a:schemeClr>
              </a:solidFill>
              <a:latin typeface="+mj-lt"/>
              <a:ea typeface="Microsoft YaHei" pitchFamily="34" charset="-122"/>
              <a:cs typeface="Times New Roman" panose="02020603050405020304" pitchFamily="18" charset="0"/>
            </a:endParaRPr>
          </a:p>
        </p:txBody>
      </p:sp>
      <p:sp>
        <p:nvSpPr>
          <p:cNvPr id="15" name="矩形 10"/>
          <p:cNvSpPr/>
          <p:nvPr/>
        </p:nvSpPr>
        <p:spPr>
          <a:xfrm>
            <a:off x="3312705" y="2914871"/>
            <a:ext cx="4629320" cy="953135"/>
          </a:xfrm>
          <a:prstGeom prst="rect">
            <a:avLst/>
          </a:prstGeom>
        </p:spPr>
        <p:txBody>
          <a:bodyPr wrap="square" lIns="68580" tIns="34290" rIns="68580" bIns="34290">
            <a:spAutoFit/>
          </a:bodyPr>
          <a:lstStyle/>
          <a:p>
            <a:pPr>
              <a:lnSpc>
                <a:spcPct val="120000"/>
              </a:lnSpc>
            </a:pPr>
            <a:r>
              <a:rPr lang="en-US" altLang="zh-CN" sz="1600" b="1" dirty="0">
                <a:solidFill>
                  <a:schemeClr val="tx1">
                    <a:lumMod val="50000"/>
                    <a:lumOff val="50000"/>
                  </a:schemeClr>
                </a:solidFill>
                <a:latin typeface="+mj-lt"/>
              </a:rPr>
              <a:t>RHYTHM IN PRACTICE</a:t>
            </a:r>
            <a:endParaRPr lang="en-US" altLang="zh-CN" sz="1600" dirty="0">
              <a:solidFill>
                <a:schemeClr val="tx1">
                  <a:lumMod val="50000"/>
                  <a:lumOff val="50000"/>
                </a:schemeClr>
              </a:solidFill>
              <a:latin typeface="+mj-lt"/>
            </a:endParaRPr>
          </a:p>
          <a:p>
            <a:pPr>
              <a:lnSpc>
                <a:spcPct val="120000"/>
              </a:lnSpc>
            </a:pPr>
            <a:r>
              <a:rPr lang="en-US" altLang="zh-CN" sz="1600" dirty="0">
                <a:solidFill>
                  <a:schemeClr val="tx1">
                    <a:lumMod val="50000"/>
                    <a:lumOff val="50000"/>
                  </a:schemeClr>
                </a:solidFill>
                <a:latin typeface="+mj-lt"/>
              </a:rPr>
              <a:t>Clap the rhythms in the following slide as you count the pulse.</a:t>
            </a:r>
            <a:endParaRPr lang="en-US" altLang="zh-CN" sz="1600" dirty="0">
              <a:solidFill>
                <a:schemeClr val="tx1">
                  <a:lumMod val="50000"/>
                  <a:lumOff val="50000"/>
                </a:schemeClr>
              </a:solidFill>
              <a:latin typeface="+mj-l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par>
                                <p:cTn id="8" presetID="35" presetClass="path" presetSubtype="0" decel="40000" fill="hold" nodeType="withEffect">
                                  <p:stCondLst>
                                    <p:cond delay="0"/>
                                  </p:stCondLst>
                                  <p:childTnLst>
                                    <p:animMotion origin="layout" path="M 0.03073 1.11111E-6 L -0.15924 1.11111E-6 " pathEditMode="relative" rAng="0" ptsTypes="AA">
                                      <p:cBhvr>
                                        <p:cTn id="9" dur="750" spd="-100000" fill="hold"/>
                                        <p:tgtEl>
                                          <p:spTgt spid="8"/>
                                        </p:tgtEl>
                                        <p:attrNameLst>
                                          <p:attrName>ppt_x</p:attrName>
                                          <p:attrName>ppt_y</p:attrName>
                                        </p:attrNameLst>
                                      </p:cBhvr>
                                      <p:rCtr x="-9505" y="0"/>
                                    </p:animMotion>
                                  </p:childTnLst>
                                </p:cTn>
                              </p:par>
                              <p:par>
                                <p:cTn id="10" presetID="35" presetClass="path" presetSubtype="0" accel="40000" decel="40000" fill="hold" nodeType="withEffect">
                                  <p:stCondLst>
                                    <p:cond delay="750"/>
                                  </p:stCondLst>
                                  <p:childTnLst>
                                    <p:animMotion origin="layout" path="M 0.03073 7.40741E-7 L -6.25E-7 7.40741E-7 " pathEditMode="relative" rAng="0" ptsTypes="AA">
                                      <p:cBhvr>
                                        <p:cTn id="11" dur="750" fill="hold"/>
                                        <p:tgtEl>
                                          <p:spTgt spid="8"/>
                                        </p:tgtEl>
                                        <p:attrNameLst>
                                          <p:attrName>ppt_x</p:attrName>
                                          <p:attrName>ppt_y</p:attrName>
                                        </p:attrNameLst>
                                      </p:cBhvr>
                                      <p:rCtr x="-1536" y="0"/>
                                    </p:animMotion>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35" presetClass="path" presetSubtype="0" decel="40000" fill="hold" grpId="1" nodeType="withEffect">
                                  <p:stCondLst>
                                    <p:cond delay="0"/>
                                  </p:stCondLst>
                                  <p:childTnLst>
                                    <p:animMotion origin="layout" path="M 0.03073 1.11111E-6 L -0.15924 1.11111E-6 " pathEditMode="relative" rAng="0" ptsTypes="AA">
                                      <p:cBhvr>
                                        <p:cTn id="16" dur="750" spd="-100000" fill="hold"/>
                                        <p:tgtEl>
                                          <p:spTgt spid="12"/>
                                        </p:tgtEl>
                                        <p:attrNameLst>
                                          <p:attrName>ppt_x</p:attrName>
                                          <p:attrName>ppt_y</p:attrName>
                                        </p:attrNameLst>
                                      </p:cBhvr>
                                      <p:rCtr x="-9505" y="0"/>
                                    </p:animMotion>
                                  </p:childTnLst>
                                </p:cTn>
                              </p:par>
                              <p:par>
                                <p:cTn id="17" presetID="35" presetClass="path" presetSubtype="0" accel="40000" decel="40000" fill="hold" grpId="2" nodeType="withEffect">
                                  <p:stCondLst>
                                    <p:cond delay="750"/>
                                  </p:stCondLst>
                                  <p:childTnLst>
                                    <p:animMotion origin="layout" path="M 0.03073 7.40741E-7 L -6.25E-7 7.40741E-7 " pathEditMode="relative" rAng="0" ptsTypes="AA">
                                      <p:cBhvr>
                                        <p:cTn id="18" dur="750" fill="hold"/>
                                        <p:tgtEl>
                                          <p:spTgt spid="12"/>
                                        </p:tgtEl>
                                        <p:attrNameLst>
                                          <p:attrName>ppt_x</p:attrName>
                                          <p:attrName>ppt_y</p:attrName>
                                        </p:attrNameLst>
                                      </p:cBhvr>
                                      <p:rCtr x="-1536" y="0"/>
                                    </p:animMotion>
                                  </p:childTnLst>
                                </p:cTn>
                              </p:par>
                              <p:par>
                                <p:cTn id="19" presetID="10" presetClass="entr" presetSubtype="0" fill="hold" grpId="0" nodeType="withEffect">
                                  <p:stCondLst>
                                    <p:cond delay="7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35" presetClass="path" presetSubtype="0" accel="40000" decel="40000" fill="hold" grpId="1" nodeType="withEffect">
                                  <p:stCondLst>
                                    <p:cond delay="750"/>
                                  </p:stCondLst>
                                  <p:childTnLst>
                                    <p:animMotion origin="layout" path="M 0.03073 7.40741E-7 L -6.25E-7 7.40741E-7 " pathEditMode="relative" rAng="0" ptsTypes="AA">
                                      <p:cBhvr>
                                        <p:cTn id="23" dur="750" fill="hold"/>
                                        <p:tgtEl>
                                          <p:spTgt spid="13"/>
                                        </p:tgtEl>
                                        <p:attrNameLst>
                                          <p:attrName>ppt_x</p:attrName>
                                          <p:attrName>ppt_y</p:attrName>
                                        </p:attrNameLst>
                                      </p:cBhvr>
                                      <p:rCtr x="-1536" y="0"/>
                                    </p:animMotion>
                                  </p:childTnLst>
                                </p:cTn>
                              </p:par>
                              <p:par>
                                <p:cTn id="24" presetID="22" presetClass="entr" presetSubtype="8" fill="hold" grpId="0" nodeType="withEffect">
                                  <p:stCondLst>
                                    <p:cond delay="125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750"/>
                                        <p:tgtEl>
                                          <p:spTgt spid="14"/>
                                        </p:tgtEl>
                                      </p:cBhvr>
                                    </p:animEffect>
                                  </p:childTnLst>
                                </p:cTn>
                              </p:par>
                              <p:par>
                                <p:cTn id="27" presetID="22" presetClass="entr" presetSubtype="8" fill="hold" grpId="0" nodeType="withEffect">
                                  <p:stCondLst>
                                    <p:cond delay="125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3" grpId="0" bldLvl="0" animBg="1"/>
      <p:bldP spid="13" grpId="1" bldLvl="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221355" y="791210"/>
            <a:ext cx="2349500" cy="368300"/>
          </a:xfrm>
          <a:prstGeom prst="rect">
            <a:avLst/>
          </a:prstGeom>
          <a:noFill/>
        </p:spPr>
        <p:txBody>
          <a:bodyPr wrap="square" rtlCol="0">
            <a:spAutoFit/>
          </a:bodyPr>
          <a:p>
            <a:pPr algn="ctr"/>
            <a:r>
              <a:rPr lang="en-US"/>
              <a:t>Rhythms to clap</a:t>
            </a:r>
            <a:endParaRPr lang="en-US"/>
          </a:p>
        </p:txBody>
      </p:sp>
      <p:pic>
        <p:nvPicPr>
          <p:cNvPr id="5" name="Picture 4" descr="Grade_1_rhythms-1"/>
          <p:cNvPicPr>
            <a:picLocks noChangeAspect="1"/>
          </p:cNvPicPr>
          <p:nvPr/>
        </p:nvPicPr>
        <p:blipFill>
          <a:blip r:embed="rId1"/>
          <a:stretch>
            <a:fillRect/>
          </a:stretch>
        </p:blipFill>
        <p:spPr>
          <a:xfrm>
            <a:off x="1367790" y="772160"/>
            <a:ext cx="6387465" cy="4516755"/>
          </a:xfrm>
          <a:prstGeom prst="rect">
            <a:avLst/>
          </a:prstGeom>
        </p:spPr>
      </p:pic>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221355" y="791210"/>
            <a:ext cx="2349500" cy="368300"/>
          </a:xfrm>
          <a:prstGeom prst="rect">
            <a:avLst/>
          </a:prstGeom>
          <a:noFill/>
        </p:spPr>
        <p:txBody>
          <a:bodyPr wrap="square" rtlCol="0">
            <a:spAutoFit/>
          </a:bodyPr>
          <a:p>
            <a:pPr algn="ctr"/>
            <a:r>
              <a:rPr lang="en-US"/>
              <a:t>Rhythms to clap</a:t>
            </a:r>
            <a:endParaRPr lang="en-US"/>
          </a:p>
        </p:txBody>
      </p:sp>
      <p:pic>
        <p:nvPicPr>
          <p:cNvPr id="5" name="Picture 4" descr="Grade_1_rhythms-1"/>
          <p:cNvPicPr>
            <a:picLocks noChangeAspect="1"/>
          </p:cNvPicPr>
          <p:nvPr/>
        </p:nvPicPr>
        <p:blipFill>
          <a:blip r:embed="rId1"/>
          <a:stretch>
            <a:fillRect/>
          </a:stretch>
        </p:blipFill>
        <p:spPr>
          <a:xfrm>
            <a:off x="1367790" y="772160"/>
            <a:ext cx="4965065" cy="3510915"/>
          </a:xfrm>
          <a:prstGeom prst="rect">
            <a:avLst/>
          </a:prstGeom>
        </p:spPr>
      </p:pic>
      <p:pic>
        <p:nvPicPr>
          <p:cNvPr id="3" name="rhythm1">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876415" y="1024255"/>
            <a:ext cx="716280" cy="716280"/>
          </a:xfrm>
          <a:prstGeom prst="rect">
            <a:avLst/>
          </a:prstGeom>
        </p:spPr>
      </p:pic>
      <p:pic>
        <p:nvPicPr>
          <p:cNvPr id="8" name="rhythm2">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6841490" y="2139315"/>
            <a:ext cx="716280" cy="716280"/>
          </a:xfrm>
          <a:prstGeom prst="rect">
            <a:avLst/>
          </a:prstGeom>
        </p:spPr>
      </p:pic>
      <p:pic>
        <p:nvPicPr>
          <p:cNvPr id="9" name="rhythm3">
            <a:hlinkClick r:id="" action="ppaction://media"/>
          </p:cNvPr>
          <p:cNvPicPr/>
          <p:nvPr>
            <a:audioFile r:link="rId7"/>
            <p:extLst>
              <p:ext uri="{DAA4B4D4-6D71-4841-9C94-3DE7FCFB9230}">
                <p14:media xmlns:p14="http://schemas.microsoft.com/office/powerpoint/2010/main" r:embed="rId8"/>
              </p:ext>
            </p:extLst>
          </p:nvPr>
        </p:nvPicPr>
        <p:blipFill>
          <a:blip r:embed="rId4"/>
          <a:stretch>
            <a:fillRect/>
          </a:stretch>
        </p:blipFill>
        <p:spPr>
          <a:xfrm>
            <a:off x="6840855" y="3182620"/>
            <a:ext cx="716280" cy="71628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911" fill="hold"/>
                                        <p:tgtEl>
                                          <p:spTgt spid="3"/>
                                        </p:tgtEl>
                                      </p:cBhvr>
                                    </p:cmd>
                                  </p:childTnLst>
                                </p:cTn>
                              </p:par>
                            </p:childTnLst>
                          </p:cTn>
                        </p:par>
                        <p:par>
                          <p:cTn id="7" fill="hold">
                            <p:stCondLst>
                              <p:cond delay="12000"/>
                            </p:stCondLst>
                            <p:childTnLst>
                              <p:par>
                                <p:cTn id="8" presetID="1" presetClass="mediacall" presetSubtype="0" fill="hold" nodeType="afterEffect">
                                  <p:stCondLst>
                                    <p:cond delay="0"/>
                                  </p:stCondLst>
                                  <p:childTnLst>
                                    <p:cmd type="call" cmd="playFrom(0.0)">
                                      <p:cBhvr additive="base">
                                        <p:cTn id="9" dur="9116" fill="hold"/>
                                        <p:tgtEl>
                                          <p:spTgt spid="8"/>
                                        </p:tgtEl>
                                      </p:cBhvr>
                                    </p:cmd>
                                  </p:childTnLst>
                                </p:cTn>
                              </p:par>
                            </p:childTnLst>
                          </p:cTn>
                        </p:par>
                        <p:par>
                          <p:cTn id="10" fill="hold">
                            <p:stCondLst>
                              <p:cond delay="21500"/>
                            </p:stCondLst>
                            <p:childTnLst>
                              <p:par>
                                <p:cTn id="11" presetID="1" presetClass="mediacall" presetSubtype="0" fill="hold" nodeType="afterEffect">
                                  <p:stCondLst>
                                    <p:cond delay="0"/>
                                  </p:stCondLst>
                                  <p:childTnLst>
                                    <p:cmd type="call" cmd="playFrom(0.0)">
                                      <p:cBhvr additive="base">
                                        <p:cTn id="12" dur="624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1">
                  <p:stCondLst>
                    <p:cond delay="indefinite"/>
                  </p:stCondLst>
                  <p:endCondLst>
                    <p:cond evt="onStopAudio">
                      <p:tgtEl>
                        <p:sldTgt/>
                      </p:tgtEl>
                    </p:cond>
                  </p:endCondLst>
                </p:cTn>
                <p:tgtEl>
                  <p:spTgt spid="3"/>
                </p:tgtEl>
              </p:cMediaNode>
            </p:audio>
            <p:audio>
              <p:cMediaNode>
                <p:cTn id="14" fill="hold" display="1">
                  <p:stCondLst>
                    <p:cond delay="indefinite"/>
                  </p:stCondLst>
                  <p:endCondLst>
                    <p:cond evt="onStopAudio">
                      <p:tgtEl>
                        <p:sldTgt/>
                      </p:tgtEl>
                    </p:cond>
                  </p:endCondLst>
                </p:cTn>
                <p:tgtEl>
                  <p:spTgt spid="8"/>
                </p:tgtEl>
              </p:cMediaNode>
            </p:audio>
            <p:audio>
              <p:cMediaNode>
                <p:cTn id="15" fill="hold" display="1">
                  <p:stCondLst>
                    <p:cond delay="indefinite"/>
                  </p:stCondLst>
                  <p:endCondLst>
                    <p:cond evt="onStopAudio">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221355" y="791210"/>
            <a:ext cx="2349500" cy="368300"/>
          </a:xfrm>
          <a:prstGeom prst="rect">
            <a:avLst/>
          </a:prstGeom>
          <a:noFill/>
        </p:spPr>
        <p:txBody>
          <a:bodyPr wrap="square" rtlCol="0">
            <a:spAutoFit/>
          </a:bodyPr>
          <a:p>
            <a:pPr algn="ctr"/>
            <a:r>
              <a:rPr lang="en-US"/>
              <a:t>Rhythms to clap</a:t>
            </a:r>
            <a:endParaRPr lang="en-US"/>
          </a:p>
        </p:txBody>
      </p:sp>
      <p:pic>
        <p:nvPicPr>
          <p:cNvPr id="5" name="Picture 4" descr="/home/conserv/Documents/MuseScore3/Scores/Grade_1_rhythms-2.pngGrade_1_rhythms-2"/>
          <p:cNvPicPr>
            <a:picLocks noChangeAspect="1"/>
          </p:cNvPicPr>
          <p:nvPr/>
        </p:nvPicPr>
        <p:blipFill>
          <a:blip r:embed="rId1"/>
          <a:srcRect/>
          <a:stretch>
            <a:fillRect/>
          </a:stretch>
        </p:blipFill>
        <p:spPr>
          <a:xfrm>
            <a:off x="1368108" y="772795"/>
            <a:ext cx="6386830" cy="4515485"/>
          </a:xfrm>
          <a:prstGeom prst="rect">
            <a:avLst/>
          </a:prstGeom>
        </p:spPr>
      </p:pic>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221355" y="791210"/>
            <a:ext cx="2349500" cy="368300"/>
          </a:xfrm>
          <a:prstGeom prst="rect">
            <a:avLst/>
          </a:prstGeom>
          <a:noFill/>
        </p:spPr>
        <p:txBody>
          <a:bodyPr wrap="square" rtlCol="0">
            <a:spAutoFit/>
          </a:bodyPr>
          <a:p>
            <a:pPr algn="ctr"/>
            <a:r>
              <a:rPr lang="en-US"/>
              <a:t>Rhythms to clap</a:t>
            </a:r>
            <a:endParaRPr lang="en-US"/>
          </a:p>
        </p:txBody>
      </p:sp>
      <p:pic>
        <p:nvPicPr>
          <p:cNvPr id="5" name="Picture 4" descr="/home/conserv/Documents/MuseScore3/Scores/Grade_1_rhythms-2.pngGrade_1_rhythms-2"/>
          <p:cNvPicPr>
            <a:picLocks noChangeAspect="1"/>
          </p:cNvPicPr>
          <p:nvPr/>
        </p:nvPicPr>
        <p:blipFill>
          <a:blip r:embed="rId1"/>
          <a:srcRect/>
          <a:stretch>
            <a:fillRect/>
          </a:stretch>
        </p:blipFill>
        <p:spPr>
          <a:xfrm>
            <a:off x="1368425" y="773113"/>
            <a:ext cx="5346065" cy="3779520"/>
          </a:xfrm>
          <a:prstGeom prst="rect">
            <a:avLst/>
          </a:prstGeom>
        </p:spPr>
      </p:pic>
      <p:pic>
        <p:nvPicPr>
          <p:cNvPr id="7" name="rhythm4">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7054850" y="1096010"/>
            <a:ext cx="716280" cy="716280"/>
          </a:xfrm>
          <a:prstGeom prst="rect">
            <a:avLst/>
          </a:prstGeom>
        </p:spPr>
      </p:pic>
      <p:pic>
        <p:nvPicPr>
          <p:cNvPr id="8" name="rhythm5">
            <a:hlinkClick r:id="" action="ppaction://media"/>
          </p:cNvPr>
          <p:cNvPicPr/>
          <p:nvPr>
            <a:audioFile r:link="rId5"/>
            <p:extLst>
              <p:ext uri="{DAA4B4D4-6D71-4841-9C94-3DE7FCFB9230}">
                <p14:media xmlns:p14="http://schemas.microsoft.com/office/powerpoint/2010/main" r:embed="rId6"/>
              </p:ext>
            </p:extLst>
          </p:nvPr>
        </p:nvPicPr>
        <p:blipFill>
          <a:blip r:embed="rId4"/>
          <a:stretch>
            <a:fillRect/>
          </a:stretch>
        </p:blipFill>
        <p:spPr>
          <a:xfrm>
            <a:off x="7056120" y="2247900"/>
            <a:ext cx="716280" cy="716280"/>
          </a:xfrm>
          <a:prstGeom prst="rect">
            <a:avLst/>
          </a:prstGeom>
        </p:spPr>
      </p:pic>
      <p:pic>
        <p:nvPicPr>
          <p:cNvPr id="9" name="rhythm6">
            <a:hlinkClick r:id="" action="ppaction://media"/>
          </p:cNvPr>
          <p:cNvPicPr/>
          <p:nvPr>
            <a:audioFile r:link="rId7"/>
            <p:extLst>
              <p:ext uri="{DAA4B4D4-6D71-4841-9C94-3DE7FCFB9230}">
                <p14:media xmlns:p14="http://schemas.microsoft.com/office/powerpoint/2010/main" r:embed="rId8"/>
              </p:ext>
            </p:extLst>
          </p:nvPr>
        </p:nvPicPr>
        <p:blipFill>
          <a:blip r:embed="rId4"/>
          <a:stretch>
            <a:fillRect/>
          </a:stretch>
        </p:blipFill>
        <p:spPr>
          <a:xfrm>
            <a:off x="7054850" y="3399790"/>
            <a:ext cx="716280" cy="71628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2199" fill="hold"/>
                                        <p:tgtEl>
                                          <p:spTgt spid="7"/>
                                        </p:tgtEl>
                                      </p:cBhvr>
                                    </p:cmd>
                                  </p:childTnLst>
                                </p:cTn>
                              </p:par>
                            </p:childTnLst>
                          </p:cTn>
                        </p:par>
                        <p:par>
                          <p:cTn id="7" fill="hold">
                            <p:stCondLst>
                              <p:cond delay="12500"/>
                            </p:stCondLst>
                            <p:childTnLst>
                              <p:par>
                                <p:cTn id="8" presetID="1" presetClass="mediacall" presetSubtype="0" fill="hold" nodeType="afterEffect">
                                  <p:stCondLst>
                                    <p:cond delay="0"/>
                                  </p:stCondLst>
                                  <p:childTnLst>
                                    <p:cmd type="call" cmd="playFrom(0.0)">
                                      <p:cBhvr additive="base">
                                        <p:cTn id="9" dur="9534" fill="hold"/>
                                        <p:tgtEl>
                                          <p:spTgt spid="8"/>
                                        </p:tgtEl>
                                      </p:cBhvr>
                                    </p:cmd>
                                  </p:childTnLst>
                                </p:cTn>
                              </p:par>
                            </p:childTnLst>
                          </p:cTn>
                        </p:par>
                        <p:par>
                          <p:cTn id="10" fill="hold">
                            <p:stCondLst>
                              <p:cond delay="22500"/>
                            </p:stCondLst>
                            <p:childTnLst>
                              <p:par>
                                <p:cTn id="11" presetID="1" presetClass="mediacall" presetSubtype="0" fill="hold" nodeType="afterEffect">
                                  <p:stCondLst>
                                    <p:cond delay="0"/>
                                  </p:stCondLst>
                                  <p:childTnLst>
                                    <p:cmd type="call" cmd="playFrom(0.0)">
                                      <p:cBhvr additive="base">
                                        <p:cTn id="12" dur="595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1">
                  <p:stCondLst>
                    <p:cond delay="indefinite"/>
                  </p:stCondLst>
                  <p:endCondLst>
                    <p:cond evt="onStopAudio">
                      <p:tgtEl>
                        <p:sldTgt/>
                      </p:tgtEl>
                    </p:cond>
                  </p:endCondLst>
                </p:cTn>
                <p:tgtEl>
                  <p:spTgt spid="7"/>
                </p:tgtEl>
              </p:cMediaNode>
            </p:audio>
            <p:audio>
              <p:cMediaNode>
                <p:cTn id="14" fill="hold" display="1">
                  <p:stCondLst>
                    <p:cond delay="indefinite"/>
                  </p:stCondLst>
                  <p:endCondLst>
                    <p:cond evt="onStopAudio">
                      <p:tgtEl>
                        <p:sldTgt/>
                      </p:tgtEl>
                    </p:cond>
                  </p:endCondLst>
                </p:cTn>
                <p:tgtEl>
                  <p:spTgt spid="8"/>
                </p:tgtEl>
              </p:cMediaNode>
            </p:audio>
            <p:audio>
              <p:cMediaNode>
                <p:cTn id="15" fill="hold" display="1">
                  <p:stCondLst>
                    <p:cond delay="indefinite"/>
                  </p:stCondLst>
                  <p:endCondLst>
                    <p:cond evt="onStopAudio">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753279" y="2573068"/>
            <a:ext cx="1378561" cy="0"/>
          </a:xfrm>
          <a:prstGeom prst="line">
            <a:avLst/>
          </a:prstGeom>
          <a:ln w="12700">
            <a:solidFill>
              <a:schemeClr val="tx1">
                <a:lumMod val="75000"/>
                <a:lumOff val="25000"/>
                <a:alpha val="78000"/>
              </a:schemeClr>
            </a:solidFill>
          </a:ln>
        </p:spPr>
        <p:style>
          <a:lnRef idx="1">
            <a:schemeClr val="accent1"/>
          </a:lnRef>
          <a:fillRef idx="0">
            <a:schemeClr val="accent1"/>
          </a:fillRef>
          <a:effectRef idx="0">
            <a:schemeClr val="accent1"/>
          </a:effectRef>
          <a:fontRef idx="minor">
            <a:schemeClr val="tx1"/>
          </a:fontRef>
        </p:style>
      </p:cxnSp>
      <p:sp>
        <p:nvSpPr>
          <p:cNvPr id="12" name="文本框 41"/>
          <p:cNvSpPr txBox="1"/>
          <p:nvPr/>
        </p:nvSpPr>
        <p:spPr>
          <a:xfrm>
            <a:off x="1918120" y="1780031"/>
            <a:ext cx="1064990" cy="900525"/>
          </a:xfrm>
          <a:prstGeom prst="rect">
            <a:avLst/>
          </a:prstGeom>
          <a:noFill/>
        </p:spPr>
        <p:txBody>
          <a:bodyPr wrap="square" lIns="68580" tIns="34290" rIns="68580" bIns="34290" rtlCol="0">
            <a:spAutoFit/>
          </a:bodyPr>
          <a:lstStyle/>
          <a:p>
            <a:pPr algn="ctr"/>
            <a:r>
              <a:rPr lang="en-US" altLang="zh-CN" sz="5400" b="1" dirty="0">
                <a:solidFill>
                  <a:schemeClr val="tx1">
                    <a:lumMod val="75000"/>
                    <a:lumOff val="25000"/>
                  </a:schemeClr>
                </a:solidFill>
                <a:latin typeface="+mj-lt"/>
              </a:rPr>
              <a:t>02</a:t>
            </a:r>
            <a:endParaRPr lang="zh-CN" altLang="en-US" sz="5400" b="1" dirty="0">
              <a:solidFill>
                <a:schemeClr val="tx1">
                  <a:lumMod val="75000"/>
                  <a:lumOff val="25000"/>
                </a:schemeClr>
              </a:solidFill>
              <a:latin typeface="+mj-lt"/>
            </a:endParaRPr>
          </a:p>
        </p:txBody>
      </p:sp>
      <p:sp>
        <p:nvSpPr>
          <p:cNvPr id="13" name="文本框 43"/>
          <p:cNvSpPr txBox="1"/>
          <p:nvPr/>
        </p:nvSpPr>
        <p:spPr>
          <a:xfrm>
            <a:off x="1918121" y="2617808"/>
            <a:ext cx="1033700" cy="237490"/>
          </a:xfrm>
          <a:prstGeom prst="rect">
            <a:avLst/>
          </a:prstGeom>
          <a:solidFill>
            <a:schemeClr val="tx1">
              <a:lumMod val="65000"/>
              <a:lumOff val="35000"/>
            </a:schemeClr>
          </a:solidFill>
        </p:spPr>
        <p:txBody>
          <a:bodyPr wrap="square" lIns="68580" tIns="34290" rIns="68580" bIns="34290" rtlCol="0">
            <a:spAutoFit/>
          </a:bodyPr>
          <a:lstStyle/>
          <a:p>
            <a:pPr algn="ctr"/>
            <a:r>
              <a:rPr lang="en-US" altLang="zh-CN" sz="1100" b="1" dirty="0">
                <a:solidFill>
                  <a:schemeClr val="bg1"/>
                </a:solidFill>
                <a:latin typeface="+mj-lt"/>
              </a:rPr>
              <a:t>Grade 1</a:t>
            </a:r>
            <a:endParaRPr lang="zh-CN" altLang="en-US" sz="1100" b="1" dirty="0">
              <a:solidFill>
                <a:schemeClr val="bg1"/>
              </a:solidFill>
              <a:latin typeface="+mj-lt"/>
            </a:endParaRPr>
          </a:p>
        </p:txBody>
      </p:sp>
      <p:sp>
        <p:nvSpPr>
          <p:cNvPr id="14" name="文本框 46"/>
          <p:cNvSpPr txBox="1"/>
          <p:nvPr/>
        </p:nvSpPr>
        <p:spPr>
          <a:xfrm>
            <a:off x="3312705" y="2104492"/>
            <a:ext cx="2087387" cy="375920"/>
          </a:xfrm>
          <a:prstGeom prst="rect">
            <a:avLst/>
          </a:prstGeom>
          <a:noFill/>
        </p:spPr>
        <p:txBody>
          <a:bodyPr wrap="square" lIns="68580" tIns="34290" rIns="68580" bIns="34290" rtlCol="0">
            <a:spAutoFit/>
          </a:bodyPr>
          <a:lstStyle/>
          <a:p>
            <a:pPr>
              <a:defRPr/>
            </a:pPr>
            <a:r>
              <a:rPr lang="en-US" altLang="tr-TR" sz="2000" b="1" kern="0" dirty="0" err="1">
                <a:solidFill>
                  <a:schemeClr val="tx1">
                    <a:lumMod val="75000"/>
                    <a:lumOff val="25000"/>
                  </a:schemeClr>
                </a:solidFill>
                <a:latin typeface="+mj-lt"/>
                <a:ea typeface="Microsoft YaHei" pitchFamily="34" charset="-122"/>
                <a:cs typeface="Times New Roman" panose="02020603050405020304" pitchFamily="18" charset="0"/>
              </a:rPr>
              <a:t>Pitch</a:t>
            </a:r>
            <a:endParaRPr lang="en-US" altLang="tr-TR" sz="2000" b="1" kern="0" dirty="0" err="1">
              <a:solidFill>
                <a:schemeClr val="tx1">
                  <a:lumMod val="75000"/>
                  <a:lumOff val="25000"/>
                </a:schemeClr>
              </a:solidFill>
              <a:latin typeface="+mj-lt"/>
              <a:ea typeface="Microsoft YaHei" pitchFamily="34" charset="-122"/>
              <a:cs typeface="Times New Roman" panose="02020603050405020304" pitchFamily="18" charset="0"/>
            </a:endParaRPr>
          </a:p>
        </p:txBody>
      </p:sp>
      <p:sp>
        <p:nvSpPr>
          <p:cNvPr id="15" name="矩形 10"/>
          <p:cNvSpPr/>
          <p:nvPr/>
        </p:nvSpPr>
        <p:spPr>
          <a:xfrm>
            <a:off x="3312705" y="2737071"/>
            <a:ext cx="4629320" cy="1229995"/>
          </a:xfrm>
          <a:prstGeom prst="rect">
            <a:avLst/>
          </a:prstGeom>
        </p:spPr>
        <p:txBody>
          <a:bodyPr wrap="square" lIns="68580" tIns="34290" rIns="68580" bIns="34290">
            <a:spAutoFit/>
          </a:bodyPr>
          <a:lstStyle/>
          <a:p>
            <a:pPr>
              <a:lnSpc>
                <a:spcPct val="120000"/>
              </a:lnSpc>
            </a:pPr>
            <a:r>
              <a:rPr lang="en-US" altLang="zh-CN" sz="1050" b="1" dirty="0">
                <a:solidFill>
                  <a:schemeClr val="tx1">
                    <a:lumMod val="50000"/>
                    <a:lumOff val="50000"/>
                  </a:schemeClr>
                </a:solidFill>
                <a:latin typeface="+mj-lt"/>
              </a:rPr>
              <a:t>NOTES IN THE TREBLE CLEF</a:t>
            </a:r>
            <a:endParaRPr lang="en-US" altLang="zh-CN" sz="1050" b="1" dirty="0">
              <a:solidFill>
                <a:schemeClr val="tx1">
                  <a:lumMod val="50000"/>
                  <a:lumOff val="50000"/>
                </a:schemeClr>
              </a:solidFill>
              <a:latin typeface="+mj-lt"/>
            </a:endParaRPr>
          </a:p>
          <a:p>
            <a:pPr>
              <a:lnSpc>
                <a:spcPct val="120000"/>
              </a:lnSpc>
            </a:pPr>
            <a:r>
              <a:rPr lang="en-US" altLang="zh-CN" sz="1050" b="1" dirty="0">
                <a:solidFill>
                  <a:schemeClr val="tx1">
                    <a:lumMod val="50000"/>
                    <a:lumOff val="50000"/>
                  </a:schemeClr>
                </a:solidFill>
                <a:latin typeface="+mj-lt"/>
              </a:rPr>
              <a:t>NOTES IN THE BASS CLEF</a:t>
            </a:r>
            <a:endParaRPr lang="en-US" altLang="zh-CN" sz="1050" b="1" dirty="0">
              <a:solidFill>
                <a:schemeClr val="tx1">
                  <a:lumMod val="50000"/>
                  <a:lumOff val="50000"/>
                </a:schemeClr>
              </a:solidFill>
              <a:latin typeface="+mj-lt"/>
            </a:endParaRPr>
          </a:p>
          <a:p>
            <a:pPr>
              <a:lnSpc>
                <a:spcPct val="120000"/>
              </a:lnSpc>
            </a:pPr>
            <a:r>
              <a:rPr lang="en-US" altLang="zh-CN" sz="1050" b="1" dirty="0">
                <a:solidFill>
                  <a:schemeClr val="tx1">
                    <a:lumMod val="50000"/>
                    <a:lumOff val="50000"/>
                  </a:schemeClr>
                </a:solidFill>
                <a:latin typeface="+mj-lt"/>
              </a:rPr>
              <a:t>NOTES IN BOTH CLEFS (GRAND STAFF)</a:t>
            </a:r>
            <a:endParaRPr lang="en-US" altLang="zh-CN" sz="1050" b="1" dirty="0">
              <a:solidFill>
                <a:schemeClr val="tx1">
                  <a:lumMod val="50000"/>
                  <a:lumOff val="50000"/>
                </a:schemeClr>
              </a:solidFill>
              <a:latin typeface="+mj-lt"/>
            </a:endParaRPr>
          </a:p>
          <a:p>
            <a:pPr>
              <a:lnSpc>
                <a:spcPct val="120000"/>
              </a:lnSpc>
            </a:pPr>
            <a:r>
              <a:rPr lang="en-US" altLang="zh-CN" sz="1050" b="1" dirty="0">
                <a:solidFill>
                  <a:schemeClr val="tx1">
                    <a:lumMod val="50000"/>
                    <a:lumOff val="50000"/>
                  </a:schemeClr>
                </a:solidFill>
                <a:latin typeface="+mj-lt"/>
              </a:rPr>
              <a:t>NOTES WITH STEMS</a:t>
            </a:r>
            <a:endParaRPr lang="en-US" altLang="zh-CN" sz="1050" b="1" dirty="0">
              <a:solidFill>
                <a:schemeClr val="tx1">
                  <a:lumMod val="50000"/>
                  <a:lumOff val="50000"/>
                </a:schemeClr>
              </a:solidFill>
              <a:latin typeface="+mj-lt"/>
            </a:endParaRPr>
          </a:p>
          <a:p>
            <a:pPr>
              <a:lnSpc>
                <a:spcPct val="120000"/>
              </a:lnSpc>
            </a:pPr>
            <a:r>
              <a:rPr lang="en-US" altLang="zh-CN" sz="1050" b="1" dirty="0">
                <a:solidFill>
                  <a:schemeClr val="tx1">
                    <a:lumMod val="50000"/>
                    <a:lumOff val="50000"/>
                  </a:schemeClr>
                </a:solidFill>
                <a:latin typeface="+mj-lt"/>
              </a:rPr>
              <a:t>QUAVERS ON THE STAVES</a:t>
            </a:r>
            <a:endParaRPr lang="en-US" altLang="zh-CN" sz="1050" b="1" dirty="0">
              <a:solidFill>
                <a:schemeClr val="tx1">
                  <a:lumMod val="50000"/>
                  <a:lumOff val="50000"/>
                </a:schemeClr>
              </a:solidFill>
              <a:latin typeface="+mj-lt"/>
            </a:endParaRPr>
          </a:p>
          <a:p>
            <a:pPr>
              <a:lnSpc>
                <a:spcPct val="120000"/>
              </a:lnSpc>
            </a:pPr>
            <a:endParaRPr lang="zh-CN" altLang="en-US" sz="1050" dirty="0">
              <a:solidFill>
                <a:schemeClr val="tx1">
                  <a:lumMod val="50000"/>
                  <a:lumOff val="50000"/>
                </a:schemeClr>
              </a:solidFill>
              <a:latin typeface="+mj-l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par>
                                <p:cTn id="8" presetID="35" presetClass="path" presetSubtype="0" decel="40000" fill="hold" nodeType="withEffect">
                                  <p:stCondLst>
                                    <p:cond delay="0"/>
                                  </p:stCondLst>
                                  <p:childTnLst>
                                    <p:animMotion origin="layout" path="M 0.03073 1.11111E-6 L -0.15924 1.11111E-6 " pathEditMode="relative" rAng="0" ptsTypes="AA">
                                      <p:cBhvr>
                                        <p:cTn id="9" dur="750" spd="-100000" fill="hold"/>
                                        <p:tgtEl>
                                          <p:spTgt spid="8"/>
                                        </p:tgtEl>
                                        <p:attrNameLst>
                                          <p:attrName>ppt_x</p:attrName>
                                          <p:attrName>ppt_y</p:attrName>
                                        </p:attrNameLst>
                                      </p:cBhvr>
                                      <p:rCtr x="-9505" y="0"/>
                                    </p:animMotion>
                                  </p:childTnLst>
                                </p:cTn>
                              </p:par>
                              <p:par>
                                <p:cTn id="10" presetID="35" presetClass="path" presetSubtype="0" accel="40000" decel="40000" fill="hold" nodeType="withEffect">
                                  <p:stCondLst>
                                    <p:cond delay="750"/>
                                  </p:stCondLst>
                                  <p:childTnLst>
                                    <p:animMotion origin="layout" path="M 0.03073 7.40741E-7 L -6.25E-7 7.40741E-7 " pathEditMode="relative" rAng="0" ptsTypes="AA">
                                      <p:cBhvr>
                                        <p:cTn id="11" dur="750" fill="hold"/>
                                        <p:tgtEl>
                                          <p:spTgt spid="8"/>
                                        </p:tgtEl>
                                        <p:attrNameLst>
                                          <p:attrName>ppt_x</p:attrName>
                                          <p:attrName>ppt_y</p:attrName>
                                        </p:attrNameLst>
                                      </p:cBhvr>
                                      <p:rCtr x="-1536" y="0"/>
                                    </p:animMotion>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35" presetClass="path" presetSubtype="0" decel="40000" fill="hold" grpId="1" nodeType="withEffect">
                                  <p:stCondLst>
                                    <p:cond delay="0"/>
                                  </p:stCondLst>
                                  <p:childTnLst>
                                    <p:animMotion origin="layout" path="M 0.03073 1.11111E-6 L -0.15924 1.11111E-6 " pathEditMode="relative" rAng="0" ptsTypes="AA">
                                      <p:cBhvr>
                                        <p:cTn id="16" dur="750" spd="-100000" fill="hold"/>
                                        <p:tgtEl>
                                          <p:spTgt spid="12"/>
                                        </p:tgtEl>
                                        <p:attrNameLst>
                                          <p:attrName>ppt_x</p:attrName>
                                          <p:attrName>ppt_y</p:attrName>
                                        </p:attrNameLst>
                                      </p:cBhvr>
                                      <p:rCtr x="-9505" y="0"/>
                                    </p:animMotion>
                                  </p:childTnLst>
                                </p:cTn>
                              </p:par>
                              <p:par>
                                <p:cTn id="17" presetID="35" presetClass="path" presetSubtype="0" accel="40000" decel="40000" fill="hold" grpId="2" nodeType="withEffect">
                                  <p:stCondLst>
                                    <p:cond delay="750"/>
                                  </p:stCondLst>
                                  <p:childTnLst>
                                    <p:animMotion origin="layout" path="M 0.03073 7.40741E-7 L -6.25E-7 7.40741E-7 " pathEditMode="relative" rAng="0" ptsTypes="AA">
                                      <p:cBhvr>
                                        <p:cTn id="18" dur="750" fill="hold"/>
                                        <p:tgtEl>
                                          <p:spTgt spid="12"/>
                                        </p:tgtEl>
                                        <p:attrNameLst>
                                          <p:attrName>ppt_x</p:attrName>
                                          <p:attrName>ppt_y</p:attrName>
                                        </p:attrNameLst>
                                      </p:cBhvr>
                                      <p:rCtr x="-1536" y="0"/>
                                    </p:animMotion>
                                  </p:childTnLst>
                                </p:cTn>
                              </p:par>
                              <p:par>
                                <p:cTn id="19" presetID="10" presetClass="entr" presetSubtype="0" fill="hold" grpId="0" nodeType="withEffect">
                                  <p:stCondLst>
                                    <p:cond delay="7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35" presetClass="path" presetSubtype="0" accel="40000" decel="40000" fill="hold" grpId="1" nodeType="withEffect">
                                  <p:stCondLst>
                                    <p:cond delay="750"/>
                                  </p:stCondLst>
                                  <p:childTnLst>
                                    <p:animMotion origin="layout" path="M 0.03073 7.40741E-7 L -6.25E-7 7.40741E-7 " pathEditMode="relative" rAng="0" ptsTypes="AA">
                                      <p:cBhvr>
                                        <p:cTn id="23" dur="750" fill="hold"/>
                                        <p:tgtEl>
                                          <p:spTgt spid="13"/>
                                        </p:tgtEl>
                                        <p:attrNameLst>
                                          <p:attrName>ppt_x</p:attrName>
                                          <p:attrName>ppt_y</p:attrName>
                                        </p:attrNameLst>
                                      </p:cBhvr>
                                      <p:rCtr x="-1536" y="0"/>
                                    </p:animMotion>
                                  </p:childTnLst>
                                </p:cTn>
                              </p:par>
                              <p:par>
                                <p:cTn id="24" presetID="22" presetClass="entr" presetSubtype="8" fill="hold" grpId="0" nodeType="withEffect">
                                  <p:stCondLst>
                                    <p:cond delay="125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750"/>
                                        <p:tgtEl>
                                          <p:spTgt spid="14"/>
                                        </p:tgtEl>
                                      </p:cBhvr>
                                    </p:animEffect>
                                  </p:childTnLst>
                                </p:cTn>
                              </p:par>
                              <p:par>
                                <p:cTn id="27" presetID="22" presetClass="entr" presetSubtype="8" fill="hold" grpId="0" nodeType="withEffect">
                                  <p:stCondLst>
                                    <p:cond delay="125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3" grpId="0" bldLvl="0" animBg="1"/>
      <p:bldP spid="13" grpId="1" bldLvl="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MH_Entry_1"/>
          <p:cNvSpPr/>
          <p:nvPr>
            <p:custDataLst>
              <p:tags r:id="rId1"/>
            </p:custDataLst>
          </p:nvPr>
        </p:nvSpPr>
        <p:spPr>
          <a:xfrm>
            <a:off x="2092474" y="2000079"/>
            <a:ext cx="1856312" cy="465769"/>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en-US" altLang="tr-TR" sz="1400" b="1" dirty="0" err="1">
                <a:solidFill>
                  <a:srgbClr val="FFFFFF"/>
                </a:solidFill>
                <a:latin typeface="+mj-lt"/>
                <a:ea typeface="Microsoft YaHei" pitchFamily="34" charset="-122"/>
                <a:sym typeface="Arial" panose="020B0604020202020204" pitchFamily="34" charset="0"/>
              </a:rPr>
              <a:t>Rhythm</a:t>
            </a:r>
            <a:endParaRPr lang="en-US" altLang="tr-TR" sz="1400" b="1" dirty="0" err="1">
              <a:solidFill>
                <a:srgbClr val="FFFFFF"/>
              </a:solidFill>
              <a:latin typeface="+mj-lt"/>
              <a:ea typeface="Microsoft YaHei" pitchFamily="34" charset="-122"/>
              <a:sym typeface="Arial" panose="020B0604020202020204" pitchFamily="34" charset="0"/>
            </a:endParaRPr>
          </a:p>
        </p:txBody>
      </p:sp>
      <p:sp>
        <p:nvSpPr>
          <p:cNvPr id="3078" name="MH_Number_1"/>
          <p:cNvSpPr txBox="1">
            <a:spLocks noChangeArrowheads="1"/>
          </p:cNvSpPr>
          <p:nvPr>
            <p:custDataLst>
              <p:tags r:id="rId2"/>
            </p:custDataLst>
          </p:nvPr>
        </p:nvSpPr>
        <p:spPr bwMode="auto">
          <a:xfrm>
            <a:off x="3948787" y="2000080"/>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9pPr>
          </a:lstStyle>
          <a:p>
            <a:r>
              <a:rPr lang="en-US" altLang="zh-CN" sz="1800" dirty="0">
                <a:solidFill>
                  <a:schemeClr val="tx1">
                    <a:lumMod val="75000"/>
                    <a:lumOff val="25000"/>
                  </a:schemeClr>
                </a:solidFill>
                <a:latin typeface="+mn-lt"/>
                <a:ea typeface="Microsoft YaHei" pitchFamily="34" charset="-122"/>
                <a:sym typeface="Arial" panose="020B0604020202020204" pitchFamily="34" charset="0"/>
              </a:rPr>
              <a:t>01</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grpSp>
        <p:nvGrpSpPr>
          <p:cNvPr id="2" name="MH_Others_1"/>
          <p:cNvGrpSpPr/>
          <p:nvPr>
            <p:custDataLst>
              <p:tags r:id="rId3"/>
            </p:custDataLst>
          </p:nvPr>
        </p:nvGrpSpPr>
        <p:grpSpPr>
          <a:xfrm>
            <a:off x="4437977" y="938503"/>
            <a:ext cx="295054" cy="4132275"/>
            <a:chOff x="4349750" y="1062266"/>
            <a:chExt cx="393426" cy="5508000"/>
          </a:xfrm>
        </p:grpSpPr>
        <p:pic>
          <p:nvPicPr>
            <p:cNvPr id="3083" name="Picture 3"/>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3"/>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MH_Entry_3"/>
          <p:cNvSpPr/>
          <p:nvPr>
            <p:custDataLst>
              <p:tags r:id="rId6"/>
            </p:custDataLst>
          </p:nvPr>
        </p:nvSpPr>
        <p:spPr>
          <a:xfrm>
            <a:off x="2092474" y="3122709"/>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en-US" altLang="zh-CN" sz="1400" b="1" dirty="0">
                <a:solidFill>
                  <a:srgbClr val="FFFFFF"/>
                </a:solidFill>
                <a:latin typeface="+mj-lt"/>
                <a:ea typeface="Microsoft YaHei" pitchFamily="34" charset="-122"/>
                <a:sym typeface="Arial" panose="020B0604020202020204" pitchFamily="34" charset="0"/>
              </a:rPr>
              <a:t>Rhythm 2</a:t>
            </a:r>
            <a:endParaRPr lang="en-US" altLang="zh-CN" sz="1400" b="1" dirty="0">
              <a:solidFill>
                <a:srgbClr val="FFFFFF"/>
              </a:solidFill>
              <a:latin typeface="+mj-lt"/>
              <a:ea typeface="Microsoft YaHei" pitchFamily="34" charset="-122"/>
              <a:sym typeface="Arial" panose="020B0604020202020204" pitchFamily="34" charset="0"/>
            </a:endParaRPr>
          </a:p>
        </p:txBody>
      </p:sp>
      <p:sp>
        <p:nvSpPr>
          <p:cNvPr id="19" name="MH_Number_3"/>
          <p:cNvSpPr txBox="1">
            <a:spLocks noChangeArrowheads="1"/>
          </p:cNvSpPr>
          <p:nvPr>
            <p:custDataLst>
              <p:tags r:id="rId7"/>
            </p:custDataLst>
          </p:nvPr>
        </p:nvSpPr>
        <p:spPr bwMode="auto">
          <a:xfrm>
            <a:off x="3948787" y="3122711"/>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9pPr>
          </a:lstStyle>
          <a:p>
            <a:r>
              <a:rPr lang="en-US" altLang="zh-CN" sz="1800" dirty="0">
                <a:solidFill>
                  <a:schemeClr val="tx1">
                    <a:lumMod val="75000"/>
                    <a:lumOff val="25000"/>
                  </a:schemeClr>
                </a:solidFill>
                <a:latin typeface="+mn-lt"/>
                <a:ea typeface="Microsoft YaHei" pitchFamily="34" charset="-122"/>
                <a:sym typeface="Arial" panose="020B0604020202020204" pitchFamily="34" charset="0"/>
              </a:rPr>
              <a:t>03</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sp>
        <p:nvSpPr>
          <p:cNvPr id="30" name="MH_Entry_2"/>
          <p:cNvSpPr/>
          <p:nvPr>
            <p:custDataLst>
              <p:tags r:id="rId8"/>
            </p:custDataLst>
          </p:nvPr>
        </p:nvSpPr>
        <p:spPr>
          <a:xfrm flipH="1">
            <a:off x="5219719" y="2561394"/>
            <a:ext cx="1856312" cy="465769"/>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en-US" altLang="tr-TR" sz="1400" b="1" dirty="0" err="1">
                <a:solidFill>
                  <a:srgbClr val="FFFFFF"/>
                </a:solidFill>
                <a:latin typeface="+mj-lt"/>
                <a:ea typeface="Microsoft YaHei" pitchFamily="34" charset="-122"/>
                <a:sym typeface="Arial" panose="020B0604020202020204" pitchFamily="34" charset="0"/>
              </a:rPr>
              <a:t>Pitch</a:t>
            </a:r>
            <a:endParaRPr lang="en-US" altLang="tr-TR" sz="1400" b="1" dirty="0" err="1">
              <a:solidFill>
                <a:srgbClr val="FFFFFF"/>
              </a:solidFill>
              <a:latin typeface="+mj-lt"/>
              <a:ea typeface="Microsoft YaHei" pitchFamily="34" charset="-122"/>
              <a:sym typeface="Arial" panose="020B0604020202020204" pitchFamily="34" charset="0"/>
            </a:endParaRPr>
          </a:p>
        </p:txBody>
      </p:sp>
      <p:sp>
        <p:nvSpPr>
          <p:cNvPr id="31" name="MH_Number_2"/>
          <p:cNvSpPr txBox="1">
            <a:spLocks noChangeArrowheads="1"/>
          </p:cNvSpPr>
          <p:nvPr>
            <p:custDataLst>
              <p:tags r:id="rId9"/>
            </p:custDataLst>
          </p:nvPr>
        </p:nvSpPr>
        <p:spPr bwMode="auto">
          <a:xfrm flipH="1">
            <a:off x="4777688" y="2561394"/>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9pPr>
          </a:lstStyle>
          <a:p>
            <a:r>
              <a:rPr lang="en-US" altLang="zh-CN" sz="1800" dirty="0">
                <a:solidFill>
                  <a:schemeClr val="tx1">
                    <a:lumMod val="75000"/>
                    <a:lumOff val="25000"/>
                  </a:schemeClr>
                </a:solidFill>
                <a:latin typeface="+mn-lt"/>
                <a:ea typeface="Microsoft YaHei" pitchFamily="34" charset="-122"/>
                <a:sym typeface="Arial" panose="020B0604020202020204" pitchFamily="34" charset="0"/>
              </a:rPr>
              <a:t>02</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sp>
        <p:nvSpPr>
          <p:cNvPr id="34" name="MH_Number_4"/>
          <p:cNvSpPr txBox="1">
            <a:spLocks noChangeArrowheads="1"/>
          </p:cNvSpPr>
          <p:nvPr>
            <p:custDataLst>
              <p:tags r:id="rId10"/>
            </p:custDataLst>
          </p:nvPr>
        </p:nvSpPr>
        <p:spPr bwMode="auto">
          <a:xfrm flipH="1">
            <a:off x="4777688" y="3684027"/>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8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9pPr>
          </a:lstStyle>
          <a:p>
            <a:r>
              <a:rPr lang="en-US" altLang="zh-CN" sz="1800" dirty="0">
                <a:solidFill>
                  <a:schemeClr val="tx1">
                    <a:lumMod val="75000"/>
                    <a:lumOff val="25000"/>
                  </a:schemeClr>
                </a:solidFill>
                <a:latin typeface="+mn-lt"/>
                <a:ea typeface="Microsoft YaHei" pitchFamily="34" charset="-122"/>
                <a:sym typeface="Arial" panose="020B0604020202020204" pitchFamily="34" charset="0"/>
              </a:rPr>
              <a:t>04</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sp>
        <p:nvSpPr>
          <p:cNvPr id="51" name="MH_Others_2"/>
          <p:cNvSpPr txBox="1">
            <a:spLocks noChangeArrowheads="1"/>
          </p:cNvSpPr>
          <p:nvPr>
            <p:custDataLst>
              <p:tags r:id="rId11"/>
            </p:custDataLst>
          </p:nvPr>
        </p:nvSpPr>
        <p:spPr bwMode="auto">
          <a:xfrm>
            <a:off x="3863783" y="693667"/>
            <a:ext cx="1524446" cy="4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SimSun"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9pPr>
          </a:lstStyle>
          <a:p>
            <a:pPr>
              <a:lnSpc>
                <a:spcPct val="100000"/>
              </a:lnSpc>
              <a:spcBef>
                <a:spcPct val="0"/>
              </a:spcBef>
              <a:buFontTx/>
              <a:buNone/>
            </a:pPr>
            <a:r>
              <a:rPr lang="en-US" altLang="zh-CN" sz="1800" dirty="0">
                <a:solidFill>
                  <a:schemeClr val="tx1">
                    <a:lumMod val="75000"/>
                    <a:lumOff val="25000"/>
                  </a:schemeClr>
                </a:solidFill>
                <a:latin typeface="+mn-lt"/>
                <a:ea typeface="Microsoft YaHei" pitchFamily="34" charset="-122"/>
                <a:sym typeface="Arial" panose="020B0604020202020204" pitchFamily="34" charset="0"/>
              </a:rPr>
              <a:t>CONTENTS</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sp>
        <p:nvSpPr>
          <p:cNvPr id="41" name="MH_Entry_4"/>
          <p:cNvSpPr/>
          <p:nvPr>
            <p:custDataLst>
              <p:tags r:id="rId12"/>
            </p:custDataLst>
          </p:nvPr>
        </p:nvSpPr>
        <p:spPr>
          <a:xfrm flipH="1">
            <a:off x="5219719" y="3684026"/>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en-US" sz="1400" b="1" dirty="0" err="1">
                <a:solidFill>
                  <a:srgbClr val="FFFFFF"/>
                </a:solidFill>
                <a:latin typeface="+mj-lt"/>
                <a:ea typeface="Microsoft YaHei" pitchFamily="34" charset="-122"/>
                <a:sym typeface="Arial" panose="020B0604020202020204" pitchFamily="34" charset="0"/>
              </a:rPr>
              <a:t>Pitch 2</a:t>
            </a:r>
            <a:endParaRPr lang="en-US" sz="1400" b="1" dirty="0">
              <a:solidFill>
                <a:srgbClr val="FFFFFF"/>
              </a:solidFill>
              <a:latin typeface="+mj-lt"/>
              <a:ea typeface="Microsoft YaHei" pitchFamily="34" charset="-122"/>
              <a:sym typeface="Arial" panose="020B0604020202020204" pitchFamily="34" charset="0"/>
            </a:endParaRPr>
          </a:p>
        </p:txBody>
      </p:sp>
    </p:spTree>
    <p:custDataLst>
      <p:tags r:id="rId13"/>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p:cTn id="16" dur="500" fill="hold"/>
                                        <p:tgtEl>
                                          <p:spTgt spid="3078"/>
                                        </p:tgtEl>
                                        <p:attrNameLst>
                                          <p:attrName>ppt_w</p:attrName>
                                        </p:attrNameLst>
                                      </p:cBhvr>
                                      <p:tavLst>
                                        <p:tav tm="0">
                                          <p:val>
                                            <p:fltVal val="0"/>
                                          </p:val>
                                        </p:tav>
                                        <p:tav tm="100000">
                                          <p:val>
                                            <p:strVal val="#ppt_w"/>
                                          </p:val>
                                        </p:tav>
                                      </p:tavLst>
                                    </p:anim>
                                    <p:anim calcmode="lin" valueType="num">
                                      <p:cBhvr>
                                        <p:cTn id="17" dur="500" fill="hold"/>
                                        <p:tgtEl>
                                          <p:spTgt spid="3078"/>
                                        </p:tgtEl>
                                        <p:attrNameLst>
                                          <p:attrName>ppt_h</p:attrName>
                                        </p:attrNameLst>
                                      </p:cBhvr>
                                      <p:tavLst>
                                        <p:tav tm="0">
                                          <p:val>
                                            <p:fltVal val="0"/>
                                          </p:val>
                                        </p:tav>
                                        <p:tav tm="100000">
                                          <p:val>
                                            <p:strVal val="#ppt_h"/>
                                          </p:val>
                                        </p:tav>
                                      </p:tavLst>
                                    </p:anim>
                                    <p:animEffect transition="in" filter="fade">
                                      <p:cBhvr>
                                        <p:cTn id="18" dur="500"/>
                                        <p:tgtEl>
                                          <p:spTgt spid="3078"/>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22" presetClass="entr" presetSubtype="2" fill="hold" grpId="0" nodeType="withEffect">
                                  <p:stCondLst>
                                    <p:cond delay="25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078" grpId="0"/>
      <p:bldP spid="18" grpId="0" animBg="1"/>
      <p:bldP spid="19" grpId="0"/>
      <p:bldP spid="30" grpId="0" bldLvl="0" animBg="1"/>
      <p:bldP spid="31" grpId="0"/>
      <p:bldP spid="34" grpId="0"/>
      <p:bldP spid="51"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Text Box 15"/>
          <p:cNvSpPr txBox="1"/>
          <p:nvPr/>
        </p:nvSpPr>
        <p:spPr>
          <a:xfrm>
            <a:off x="1656080" y="1405890"/>
            <a:ext cx="6122670" cy="1198880"/>
          </a:xfrm>
          <a:prstGeom prst="rect">
            <a:avLst/>
          </a:prstGeom>
          <a:noFill/>
        </p:spPr>
        <p:txBody>
          <a:bodyPr wrap="square" rtlCol="0" anchor="t">
            <a:spAutoFit/>
          </a:bodyPr>
          <a:p>
            <a:r>
              <a:rPr lang="en-US" sz="7200">
                <a:sym typeface="+mn-ea"/>
              </a:rPr>
              <a:t>𝄚𝄚𝄚𝄚𝄚𝄚𝄚𝄚</a:t>
            </a:r>
            <a:endParaRPr lang="en-US" sz="7200"/>
          </a:p>
        </p:txBody>
      </p:sp>
      <p:sp>
        <p:nvSpPr>
          <p:cNvPr id="17" name="Text Box 16"/>
          <p:cNvSpPr txBox="1"/>
          <p:nvPr/>
        </p:nvSpPr>
        <p:spPr>
          <a:xfrm>
            <a:off x="3665220" y="887730"/>
            <a:ext cx="3418205" cy="368300"/>
          </a:xfrm>
          <a:prstGeom prst="rect">
            <a:avLst/>
          </a:prstGeom>
          <a:noFill/>
        </p:spPr>
        <p:txBody>
          <a:bodyPr wrap="square" rtlCol="0">
            <a:spAutoFit/>
          </a:bodyPr>
          <a:p>
            <a:r>
              <a:rPr lang="en-US"/>
              <a:t>The Stave/Staff</a:t>
            </a:r>
            <a:endParaRPr lang="en-US"/>
          </a:p>
        </p:txBody>
      </p:sp>
      <p:sp>
        <p:nvSpPr>
          <p:cNvPr id="18" name="Text Box 17"/>
          <p:cNvSpPr txBox="1"/>
          <p:nvPr/>
        </p:nvSpPr>
        <p:spPr>
          <a:xfrm>
            <a:off x="1729740" y="2578735"/>
            <a:ext cx="6010910" cy="2030095"/>
          </a:xfrm>
          <a:prstGeom prst="rect">
            <a:avLst/>
          </a:prstGeom>
          <a:noFill/>
        </p:spPr>
        <p:txBody>
          <a:bodyPr wrap="square" rtlCol="0">
            <a:spAutoFit/>
          </a:bodyPr>
          <a:p>
            <a:r>
              <a:rPr lang="en-US"/>
              <a:t>Notes can be written on all the lines and spaces of the stave. </a:t>
            </a:r>
            <a:endParaRPr lang="en-US"/>
          </a:p>
          <a:p>
            <a:r>
              <a:rPr lang="en-US"/>
              <a:t>The higher the note is placed on the stave, the higher its pitch. </a:t>
            </a:r>
            <a:endParaRPr lang="en-US"/>
          </a:p>
          <a:p>
            <a:r>
              <a:rPr lang="en-US"/>
              <a:t>A special symbol called a clef is placed at the beginning of each stave.</a:t>
            </a:r>
            <a:endParaRPr lang="en-US"/>
          </a:p>
          <a:p>
            <a:r>
              <a:rPr lang="en-US"/>
              <a:t>The pitch of each line and space is determined by the clef.</a:t>
            </a:r>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647315" y="791210"/>
            <a:ext cx="3773170" cy="368300"/>
          </a:xfrm>
          <a:prstGeom prst="rect">
            <a:avLst/>
          </a:prstGeom>
          <a:noFill/>
        </p:spPr>
        <p:txBody>
          <a:bodyPr wrap="square" rtlCol="0">
            <a:spAutoFit/>
          </a:bodyPr>
          <a:p>
            <a:pPr algn="ctr"/>
            <a:r>
              <a:rPr lang="en-US"/>
              <a:t>Notes on the Treble Clef</a:t>
            </a:r>
            <a:endParaRPr lang="en-US"/>
          </a:p>
        </p:txBody>
      </p:sp>
      <p:sp>
        <p:nvSpPr>
          <p:cNvPr id="10" name="Text Box 9"/>
          <p:cNvSpPr txBox="1"/>
          <p:nvPr/>
        </p:nvSpPr>
        <p:spPr>
          <a:xfrm>
            <a:off x="1692275" y="1249680"/>
            <a:ext cx="2540000" cy="1291590"/>
          </a:xfrm>
          <a:prstGeom prst="rect">
            <a:avLst/>
          </a:prstGeom>
          <a:noFill/>
        </p:spPr>
        <p:txBody>
          <a:bodyPr wrap="square" rtlCol="0" anchor="t">
            <a:spAutoFit/>
          </a:bodyPr>
          <a:p>
            <a:pPr algn="l"/>
            <a:r>
              <a:rPr lang="en-US" sz="7800"/>
              <a:t>𝄞</a:t>
            </a:r>
            <a:endParaRPr lang="en-US" sz="7800"/>
          </a:p>
        </p:txBody>
      </p:sp>
      <p:sp>
        <p:nvSpPr>
          <p:cNvPr id="11" name="Text Box 10"/>
          <p:cNvSpPr txBox="1"/>
          <p:nvPr/>
        </p:nvSpPr>
        <p:spPr>
          <a:xfrm>
            <a:off x="2520315" y="1711325"/>
            <a:ext cx="2232025" cy="368300"/>
          </a:xfrm>
          <a:prstGeom prst="rect">
            <a:avLst/>
          </a:prstGeom>
          <a:noFill/>
        </p:spPr>
        <p:txBody>
          <a:bodyPr wrap="square" rtlCol="0">
            <a:spAutoFit/>
          </a:bodyPr>
          <a:p>
            <a:r>
              <a:rPr lang="en-US"/>
              <a:t>Treble Clef / G Clef</a:t>
            </a:r>
            <a:endParaRPr lang="en-US"/>
          </a:p>
        </p:txBody>
      </p:sp>
      <p:sp>
        <p:nvSpPr>
          <p:cNvPr id="13" name="Text Box 12"/>
          <p:cNvSpPr txBox="1"/>
          <p:nvPr/>
        </p:nvSpPr>
        <p:spPr>
          <a:xfrm>
            <a:off x="4644390" y="1275715"/>
            <a:ext cx="1217930" cy="1630045"/>
          </a:xfrm>
          <a:prstGeom prst="rect">
            <a:avLst/>
          </a:prstGeom>
          <a:noFill/>
        </p:spPr>
        <p:txBody>
          <a:bodyPr wrap="square" rtlCol="0" anchor="t">
            <a:spAutoFit/>
          </a:bodyPr>
          <a:p>
            <a:r>
              <a:rPr lang="en-US" sz="10000"/>
              <a:t>𝄢</a:t>
            </a:r>
            <a:endParaRPr lang="en-US" sz="10000"/>
          </a:p>
        </p:txBody>
      </p:sp>
      <p:sp>
        <p:nvSpPr>
          <p:cNvPr id="14" name="Text Box 13"/>
          <p:cNvSpPr txBox="1"/>
          <p:nvPr/>
        </p:nvSpPr>
        <p:spPr>
          <a:xfrm>
            <a:off x="5652135" y="1708150"/>
            <a:ext cx="2232025" cy="368300"/>
          </a:xfrm>
          <a:prstGeom prst="rect">
            <a:avLst/>
          </a:prstGeom>
          <a:noFill/>
        </p:spPr>
        <p:txBody>
          <a:bodyPr wrap="square" rtlCol="0">
            <a:spAutoFit/>
          </a:bodyPr>
          <a:p>
            <a:r>
              <a:rPr lang="en-US"/>
              <a:t>Bass Clef / F Clef</a:t>
            </a:r>
            <a:endParaRPr lang="en-US"/>
          </a:p>
        </p:txBody>
      </p:sp>
      <p:sp>
        <p:nvSpPr>
          <p:cNvPr id="3" name="Text Box 2"/>
          <p:cNvSpPr txBox="1"/>
          <p:nvPr/>
        </p:nvSpPr>
        <p:spPr>
          <a:xfrm>
            <a:off x="709930" y="2468245"/>
            <a:ext cx="3898265" cy="1198880"/>
          </a:xfrm>
          <a:prstGeom prst="rect">
            <a:avLst/>
          </a:prstGeom>
          <a:noFill/>
        </p:spPr>
        <p:txBody>
          <a:bodyPr wrap="square" rtlCol="0">
            <a:spAutoFit/>
          </a:bodyPr>
          <a:p>
            <a:r>
              <a:rPr lang="en-US"/>
              <a:t>The treble or G clef looks like a decorated G.</a:t>
            </a:r>
            <a:endParaRPr lang="en-US"/>
          </a:p>
          <a:p>
            <a:r>
              <a:rPr lang="en-US"/>
              <a:t>The clef circles a line that is used to show pitch G.</a:t>
            </a:r>
            <a:endParaRPr lang="en-US"/>
          </a:p>
        </p:txBody>
      </p:sp>
      <p:sp>
        <p:nvSpPr>
          <p:cNvPr id="4" name="Text Box 3"/>
          <p:cNvSpPr txBox="1"/>
          <p:nvPr/>
        </p:nvSpPr>
        <p:spPr>
          <a:xfrm>
            <a:off x="4641850" y="2453005"/>
            <a:ext cx="3898265" cy="1476375"/>
          </a:xfrm>
          <a:prstGeom prst="rect">
            <a:avLst/>
          </a:prstGeom>
          <a:noFill/>
        </p:spPr>
        <p:txBody>
          <a:bodyPr wrap="square" rtlCol="0">
            <a:spAutoFit/>
          </a:bodyPr>
          <a:p>
            <a:r>
              <a:rPr lang="en-US"/>
              <a:t>The bass or F clef looks more or less like an F.</a:t>
            </a:r>
            <a:endParaRPr lang="en-US"/>
          </a:p>
          <a:p>
            <a:r>
              <a:rPr lang="en-US"/>
              <a:t>The clef shows a line that is used to show pitch F using two dots on either sides of the line.</a:t>
            </a:r>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647315" y="791210"/>
            <a:ext cx="3773170" cy="368300"/>
          </a:xfrm>
          <a:prstGeom prst="rect">
            <a:avLst/>
          </a:prstGeom>
          <a:noFill/>
        </p:spPr>
        <p:txBody>
          <a:bodyPr wrap="square" rtlCol="0">
            <a:spAutoFit/>
          </a:bodyPr>
          <a:p>
            <a:pPr algn="ctr"/>
            <a:r>
              <a:rPr lang="en-US"/>
              <a:t>Treble Clef and Bass Clef</a:t>
            </a:r>
            <a:endParaRPr lang="en-US"/>
          </a:p>
        </p:txBody>
      </p:sp>
      <p:sp>
        <p:nvSpPr>
          <p:cNvPr id="8" name="Text Box 7"/>
          <p:cNvSpPr txBox="1"/>
          <p:nvPr/>
        </p:nvSpPr>
        <p:spPr>
          <a:xfrm>
            <a:off x="1583690" y="1743710"/>
            <a:ext cx="6122670" cy="1198880"/>
          </a:xfrm>
          <a:prstGeom prst="rect">
            <a:avLst/>
          </a:prstGeom>
          <a:noFill/>
        </p:spPr>
        <p:txBody>
          <a:bodyPr wrap="square" rtlCol="0" anchor="t">
            <a:spAutoFit/>
          </a:bodyPr>
          <a:p>
            <a:r>
              <a:rPr lang="en-US" sz="7200">
                <a:sym typeface="+mn-ea"/>
              </a:rPr>
              <a:t>𝄚𝄚𝄚𝄚𝄚𝄚𝄚𝄚</a:t>
            </a:r>
            <a:endParaRPr lang="en-US" sz="7200"/>
          </a:p>
        </p:txBody>
      </p:sp>
      <p:sp>
        <p:nvSpPr>
          <p:cNvPr id="9" name="Text Box 8"/>
          <p:cNvSpPr txBox="1"/>
          <p:nvPr/>
        </p:nvSpPr>
        <p:spPr>
          <a:xfrm>
            <a:off x="1581785" y="1672590"/>
            <a:ext cx="2540000" cy="1291590"/>
          </a:xfrm>
          <a:prstGeom prst="rect">
            <a:avLst/>
          </a:prstGeom>
          <a:noFill/>
        </p:spPr>
        <p:txBody>
          <a:bodyPr wrap="square" rtlCol="0" anchor="t">
            <a:spAutoFit/>
          </a:bodyPr>
          <a:p>
            <a:r>
              <a:rPr lang="en-US" sz="7800"/>
              <a:t>𝄞</a:t>
            </a:r>
            <a:endParaRPr lang="en-US" sz="7800"/>
          </a:p>
        </p:txBody>
      </p:sp>
      <p:sp>
        <p:nvSpPr>
          <p:cNvPr id="3" name="Text Box 2"/>
          <p:cNvSpPr txBox="1"/>
          <p:nvPr/>
        </p:nvSpPr>
        <p:spPr>
          <a:xfrm>
            <a:off x="1568450" y="3044190"/>
            <a:ext cx="6122670" cy="1322070"/>
          </a:xfrm>
          <a:prstGeom prst="rect">
            <a:avLst/>
          </a:prstGeom>
          <a:noFill/>
        </p:spPr>
        <p:txBody>
          <a:bodyPr wrap="square" rtlCol="0" anchor="t">
            <a:spAutoFit/>
          </a:bodyPr>
          <a:p>
            <a:r>
              <a:rPr lang="en-US" sz="8000">
                <a:sym typeface="+mn-ea"/>
              </a:rPr>
              <a:t>𝄚𝄚𝄚𝄚𝄚𝄚𝄚</a:t>
            </a:r>
            <a:endParaRPr lang="en-US" sz="8000">
              <a:sym typeface="+mn-ea"/>
            </a:endParaRPr>
          </a:p>
        </p:txBody>
      </p:sp>
      <p:sp>
        <p:nvSpPr>
          <p:cNvPr id="13" name="Text Box 12"/>
          <p:cNvSpPr txBox="1"/>
          <p:nvPr/>
        </p:nvSpPr>
        <p:spPr>
          <a:xfrm>
            <a:off x="1549400" y="3001645"/>
            <a:ext cx="1217930" cy="1476375"/>
          </a:xfrm>
          <a:prstGeom prst="rect">
            <a:avLst/>
          </a:prstGeom>
          <a:noFill/>
        </p:spPr>
        <p:txBody>
          <a:bodyPr wrap="square" rtlCol="0" anchor="t">
            <a:spAutoFit/>
          </a:bodyPr>
          <a:p>
            <a:r>
              <a:rPr lang="en-US" sz="9000"/>
              <a:t>𝄢</a:t>
            </a:r>
            <a:endParaRPr lang="en-US" sz="9000"/>
          </a:p>
        </p:txBody>
      </p:sp>
      <p:sp>
        <p:nvSpPr>
          <p:cNvPr id="4" name="Text Box 3"/>
          <p:cNvSpPr txBox="1"/>
          <p:nvPr/>
        </p:nvSpPr>
        <p:spPr>
          <a:xfrm>
            <a:off x="7851775" y="2300605"/>
            <a:ext cx="1184910" cy="368300"/>
          </a:xfrm>
          <a:prstGeom prst="rect">
            <a:avLst/>
          </a:prstGeom>
          <a:noFill/>
        </p:spPr>
        <p:txBody>
          <a:bodyPr wrap="square" rtlCol="0">
            <a:spAutoFit/>
          </a:bodyPr>
          <a:p>
            <a:r>
              <a:rPr lang="en-US"/>
              <a:t>G line</a:t>
            </a:r>
            <a:endParaRPr lang="en-US"/>
          </a:p>
        </p:txBody>
      </p:sp>
      <p:cxnSp>
        <p:nvCxnSpPr>
          <p:cNvPr id="5" name="Straight Arrow Connector 4"/>
          <p:cNvCxnSpPr>
            <a:stCxn id="4" idx="1"/>
          </p:cNvCxnSpPr>
          <p:nvPr/>
        </p:nvCxnSpPr>
        <p:spPr>
          <a:xfrm flipH="1" flipV="1">
            <a:off x="7596505" y="2463800"/>
            <a:ext cx="255270" cy="2095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Text Box 5"/>
          <p:cNvSpPr txBox="1"/>
          <p:nvPr/>
        </p:nvSpPr>
        <p:spPr>
          <a:xfrm>
            <a:off x="7916545" y="3243580"/>
            <a:ext cx="760095" cy="368300"/>
          </a:xfrm>
          <a:prstGeom prst="rect">
            <a:avLst/>
          </a:prstGeom>
          <a:noFill/>
        </p:spPr>
        <p:txBody>
          <a:bodyPr wrap="square" rtlCol="0">
            <a:spAutoFit/>
          </a:bodyPr>
          <a:p>
            <a:r>
              <a:rPr lang="en-US"/>
              <a:t>F line</a:t>
            </a:r>
            <a:endParaRPr lang="en-US"/>
          </a:p>
        </p:txBody>
      </p:sp>
      <p:cxnSp>
        <p:nvCxnSpPr>
          <p:cNvPr id="7" name="Straight Arrow Connector 6"/>
          <p:cNvCxnSpPr>
            <a:stCxn id="6" idx="1"/>
          </p:cNvCxnSpPr>
          <p:nvPr/>
        </p:nvCxnSpPr>
        <p:spPr>
          <a:xfrm flipH="1">
            <a:off x="7380605" y="3427730"/>
            <a:ext cx="535940" cy="825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Text Box 9"/>
          <p:cNvSpPr txBox="1"/>
          <p:nvPr/>
        </p:nvSpPr>
        <p:spPr>
          <a:xfrm>
            <a:off x="2298065" y="1532255"/>
            <a:ext cx="2511425" cy="368300"/>
          </a:xfrm>
          <a:prstGeom prst="rect">
            <a:avLst/>
          </a:prstGeom>
          <a:noFill/>
        </p:spPr>
        <p:txBody>
          <a:bodyPr wrap="square" rtlCol="0">
            <a:spAutoFit/>
          </a:bodyPr>
          <a:p>
            <a:r>
              <a:rPr lang="en-US"/>
              <a:t>G clef  / Treble clef</a:t>
            </a:r>
            <a:endParaRPr lang="en-US"/>
          </a:p>
        </p:txBody>
      </p:sp>
      <p:sp>
        <p:nvSpPr>
          <p:cNvPr id="11" name="Text Box 10"/>
          <p:cNvSpPr txBox="1"/>
          <p:nvPr/>
        </p:nvSpPr>
        <p:spPr>
          <a:xfrm>
            <a:off x="2298065" y="2833370"/>
            <a:ext cx="2094230" cy="368300"/>
          </a:xfrm>
          <a:prstGeom prst="rect">
            <a:avLst/>
          </a:prstGeom>
          <a:noFill/>
        </p:spPr>
        <p:txBody>
          <a:bodyPr wrap="square" rtlCol="0">
            <a:spAutoFit/>
          </a:bodyPr>
          <a:p>
            <a:r>
              <a:rPr lang="en-US"/>
              <a:t>F clef / Bass clef</a:t>
            </a:r>
            <a:endParaRPr lang="en-US"/>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647315" y="791210"/>
            <a:ext cx="3773170" cy="368300"/>
          </a:xfrm>
          <a:prstGeom prst="rect">
            <a:avLst/>
          </a:prstGeom>
          <a:noFill/>
        </p:spPr>
        <p:txBody>
          <a:bodyPr wrap="square" rtlCol="0">
            <a:spAutoFit/>
          </a:bodyPr>
          <a:p>
            <a:pPr algn="ctr"/>
            <a:r>
              <a:rPr lang="en-US"/>
              <a:t>Notes on the Treble Clef</a:t>
            </a:r>
            <a:endParaRPr lang="en-US"/>
          </a:p>
        </p:txBody>
      </p:sp>
      <p:pic>
        <p:nvPicPr>
          <p:cNvPr id="3" name="Picture 2" descr="notes_on_the_treble_clef-1"/>
          <p:cNvPicPr>
            <a:picLocks noChangeAspect="1"/>
          </p:cNvPicPr>
          <p:nvPr/>
        </p:nvPicPr>
        <p:blipFill>
          <a:blip r:embed="rId1"/>
          <a:srcRect b="58985"/>
          <a:stretch>
            <a:fillRect/>
          </a:stretch>
        </p:blipFill>
        <p:spPr>
          <a:xfrm>
            <a:off x="193040" y="555625"/>
            <a:ext cx="8757920" cy="2540000"/>
          </a:xfrm>
          <a:prstGeom prst="rect">
            <a:avLst/>
          </a:prstGeom>
        </p:spPr>
      </p:pic>
      <p:sp>
        <p:nvSpPr>
          <p:cNvPr id="4" name="Text Box 3"/>
          <p:cNvSpPr txBox="1"/>
          <p:nvPr/>
        </p:nvSpPr>
        <p:spPr>
          <a:xfrm>
            <a:off x="1548130" y="3652520"/>
            <a:ext cx="4639945" cy="645160"/>
          </a:xfrm>
          <a:prstGeom prst="rect">
            <a:avLst/>
          </a:prstGeom>
          <a:noFill/>
        </p:spPr>
        <p:txBody>
          <a:bodyPr wrap="none" rtlCol="0">
            <a:spAutoFit/>
          </a:bodyPr>
          <a:p>
            <a:r>
              <a:rPr lang="en-US"/>
              <a:t>FACE - spaces</a:t>
            </a:r>
            <a:endParaRPr lang="en-US"/>
          </a:p>
          <a:p>
            <a:r>
              <a:rPr lang="en-US"/>
              <a:t>EVERY GOOD BOY DESERVES FUN - lines</a:t>
            </a:r>
            <a:endParaRPr lang="en-US"/>
          </a:p>
        </p:txBody>
      </p:sp>
      <p:sp>
        <p:nvSpPr>
          <p:cNvPr id="5" name="Text Box 4"/>
          <p:cNvSpPr txBox="1"/>
          <p:nvPr/>
        </p:nvSpPr>
        <p:spPr>
          <a:xfrm>
            <a:off x="431800" y="3195320"/>
            <a:ext cx="8403590" cy="645160"/>
          </a:xfrm>
          <a:prstGeom prst="rect">
            <a:avLst/>
          </a:prstGeom>
          <a:noFill/>
        </p:spPr>
        <p:txBody>
          <a:bodyPr wrap="none" rtlCol="0">
            <a:spAutoFit/>
          </a:bodyPr>
          <a:p>
            <a:pPr algn="l"/>
            <a:r>
              <a:rPr lang="en-US">
                <a:sym typeface="+mn-ea"/>
              </a:rPr>
              <a:t>Create mnemonics that will help you remember the lines or spaces of the bass clef</a:t>
            </a:r>
            <a:endParaRPr lang="en-US"/>
          </a:p>
          <a:p>
            <a:endParaRPr lang="en-US"/>
          </a:p>
        </p:txBody>
      </p:sp>
      <p:cxnSp>
        <p:nvCxnSpPr>
          <p:cNvPr id="6" name="Straight Arrow Connector 5"/>
          <p:cNvCxnSpPr/>
          <p:nvPr/>
        </p:nvCxnSpPr>
        <p:spPr>
          <a:xfrm flipV="1">
            <a:off x="451485" y="2176145"/>
            <a:ext cx="700405" cy="6153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 Box 6"/>
          <p:cNvSpPr txBox="1"/>
          <p:nvPr/>
        </p:nvSpPr>
        <p:spPr>
          <a:xfrm>
            <a:off x="234950" y="2702560"/>
            <a:ext cx="7325995" cy="368300"/>
          </a:xfrm>
          <a:prstGeom prst="rect">
            <a:avLst/>
          </a:prstGeom>
          <a:noFill/>
        </p:spPr>
        <p:txBody>
          <a:bodyPr wrap="none" rtlCol="0">
            <a:spAutoFit/>
          </a:bodyPr>
          <a:p>
            <a:r>
              <a:rPr lang="en-US"/>
              <a:t>Middle C sits on a ledger-line. Ledger lines are used to extend the stave</a:t>
            </a:r>
            <a:endParaRPr lang="en-US"/>
          </a:p>
        </p:txBody>
      </p:sp>
      <p:pic>
        <p:nvPicPr>
          <p:cNvPr id="13" name="Picture 12" descr="Tips-icon"/>
          <p:cNvPicPr>
            <a:picLocks noChangeAspect="1"/>
          </p:cNvPicPr>
          <p:nvPr/>
        </p:nvPicPr>
        <p:blipFill>
          <a:blip r:embed="rId2"/>
          <a:stretch>
            <a:fillRect/>
          </a:stretch>
        </p:blipFill>
        <p:spPr>
          <a:xfrm>
            <a:off x="863600" y="3688080"/>
            <a:ext cx="593090" cy="59309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647315" y="791210"/>
            <a:ext cx="3773170" cy="368300"/>
          </a:xfrm>
          <a:prstGeom prst="rect">
            <a:avLst/>
          </a:prstGeom>
          <a:noFill/>
        </p:spPr>
        <p:txBody>
          <a:bodyPr wrap="square" rtlCol="0">
            <a:spAutoFit/>
          </a:bodyPr>
          <a:p>
            <a:pPr algn="ctr"/>
            <a:r>
              <a:rPr lang="en-US"/>
              <a:t>Notes on the Bass Clef</a:t>
            </a:r>
            <a:endParaRPr lang="en-US"/>
          </a:p>
        </p:txBody>
      </p:sp>
      <p:pic>
        <p:nvPicPr>
          <p:cNvPr id="3" name="Picture 2" descr="notes_on_the_treble_clef-1"/>
          <p:cNvPicPr>
            <a:picLocks noChangeAspect="1"/>
          </p:cNvPicPr>
          <p:nvPr/>
        </p:nvPicPr>
        <p:blipFill>
          <a:blip r:embed="rId1"/>
          <a:srcRect t="43425" b="19734"/>
          <a:stretch>
            <a:fillRect/>
          </a:stretch>
        </p:blipFill>
        <p:spPr>
          <a:xfrm>
            <a:off x="193040" y="735965"/>
            <a:ext cx="8757920" cy="2281555"/>
          </a:xfrm>
          <a:prstGeom prst="rect">
            <a:avLst/>
          </a:prstGeom>
        </p:spPr>
      </p:pic>
      <p:sp>
        <p:nvSpPr>
          <p:cNvPr id="4" name="Text Box 3"/>
          <p:cNvSpPr txBox="1"/>
          <p:nvPr/>
        </p:nvSpPr>
        <p:spPr>
          <a:xfrm>
            <a:off x="1482090" y="3662680"/>
            <a:ext cx="5325110" cy="645160"/>
          </a:xfrm>
          <a:prstGeom prst="rect">
            <a:avLst/>
          </a:prstGeom>
          <a:noFill/>
        </p:spPr>
        <p:txBody>
          <a:bodyPr wrap="none" rtlCol="0">
            <a:spAutoFit/>
          </a:bodyPr>
          <a:p>
            <a:pPr algn="l"/>
            <a:r>
              <a:rPr lang="en-US"/>
              <a:t>ALL COWS EAG GRASS - spaces</a:t>
            </a:r>
            <a:endParaRPr lang="en-US"/>
          </a:p>
          <a:p>
            <a:pPr algn="l"/>
            <a:r>
              <a:rPr lang="en-US"/>
              <a:t>GRIZZLY BEARS DON’T FEAR ANYTHING - lines</a:t>
            </a:r>
            <a:endParaRPr lang="en-US"/>
          </a:p>
        </p:txBody>
      </p:sp>
      <p:sp>
        <p:nvSpPr>
          <p:cNvPr id="5" name="Text Box 4"/>
          <p:cNvSpPr txBox="1"/>
          <p:nvPr/>
        </p:nvSpPr>
        <p:spPr>
          <a:xfrm>
            <a:off x="431800" y="3017520"/>
            <a:ext cx="8403590" cy="645160"/>
          </a:xfrm>
          <a:prstGeom prst="rect">
            <a:avLst/>
          </a:prstGeom>
          <a:noFill/>
        </p:spPr>
        <p:txBody>
          <a:bodyPr wrap="none" rtlCol="0">
            <a:spAutoFit/>
          </a:bodyPr>
          <a:p>
            <a:pPr algn="l"/>
            <a:r>
              <a:rPr lang="en-US">
                <a:sym typeface="+mn-ea"/>
              </a:rPr>
              <a:t>Create mnemonics that will help you remember the lines or spaces of the bass clef</a:t>
            </a:r>
            <a:endParaRPr lang="en-US"/>
          </a:p>
          <a:p>
            <a:endParaRPr lang="en-US"/>
          </a:p>
        </p:txBody>
      </p:sp>
      <p:pic>
        <p:nvPicPr>
          <p:cNvPr id="13" name="Picture 12" descr="Tips-icon"/>
          <p:cNvPicPr>
            <a:picLocks noChangeAspect="1"/>
          </p:cNvPicPr>
          <p:nvPr/>
        </p:nvPicPr>
        <p:blipFill>
          <a:blip r:embed="rId2"/>
          <a:stretch>
            <a:fillRect/>
          </a:stretch>
        </p:blipFill>
        <p:spPr>
          <a:xfrm>
            <a:off x="863600" y="3688080"/>
            <a:ext cx="593090" cy="593090"/>
          </a:xfrm>
          <a:prstGeom prst="rect">
            <a:avLst/>
          </a:prstGeom>
        </p:spPr>
      </p:pic>
      <p:cxnSp>
        <p:nvCxnSpPr>
          <p:cNvPr id="6" name="Straight Arrow Connector 5"/>
          <p:cNvCxnSpPr/>
          <p:nvPr/>
        </p:nvCxnSpPr>
        <p:spPr>
          <a:xfrm flipH="1">
            <a:off x="1332230" y="1189990"/>
            <a:ext cx="617220" cy="337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908175" y="1254125"/>
            <a:ext cx="183515" cy="2736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 Box 7"/>
          <p:cNvSpPr txBox="1"/>
          <p:nvPr/>
        </p:nvSpPr>
        <p:spPr>
          <a:xfrm>
            <a:off x="1908175" y="999490"/>
            <a:ext cx="2503805" cy="337185"/>
          </a:xfrm>
          <a:prstGeom prst="rect">
            <a:avLst/>
          </a:prstGeom>
          <a:noFill/>
        </p:spPr>
        <p:txBody>
          <a:bodyPr wrap="square" rtlCol="0">
            <a:spAutoFit/>
          </a:bodyPr>
          <a:p>
            <a:r>
              <a:rPr lang="en-US" sz="1600"/>
              <a:t>D and C use ledger-lines</a:t>
            </a:r>
            <a:endParaRPr lang="en-US" sz="160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429000" y="772160"/>
            <a:ext cx="2341880" cy="368300"/>
          </a:xfrm>
          <a:prstGeom prst="rect">
            <a:avLst/>
          </a:prstGeom>
          <a:noFill/>
        </p:spPr>
        <p:txBody>
          <a:bodyPr wrap="square" rtlCol="0">
            <a:spAutoFit/>
          </a:bodyPr>
          <a:p>
            <a:pPr algn="ctr"/>
            <a:r>
              <a:rPr lang="en-US"/>
              <a:t>Parts of a Note</a:t>
            </a:r>
            <a:endParaRPr lang="en-US"/>
          </a:p>
        </p:txBody>
      </p:sp>
      <p:sp>
        <p:nvSpPr>
          <p:cNvPr id="3" name="Text Box 2"/>
          <p:cNvSpPr txBox="1"/>
          <p:nvPr/>
        </p:nvSpPr>
        <p:spPr>
          <a:xfrm>
            <a:off x="3075305" y="1072515"/>
            <a:ext cx="3893185" cy="2214880"/>
          </a:xfrm>
          <a:prstGeom prst="rect">
            <a:avLst/>
          </a:prstGeom>
          <a:noFill/>
        </p:spPr>
        <p:txBody>
          <a:bodyPr wrap="square" rtlCol="0" anchor="t">
            <a:spAutoFit/>
          </a:bodyPr>
          <a:p>
            <a:r>
              <a:rPr lang="en-US" sz="13800"/>
              <a:t>𝅗𝅥 𝅘𝅥 𝅘𝅥𝅮</a:t>
            </a:r>
            <a:endParaRPr lang="en-US" sz="13800"/>
          </a:p>
        </p:txBody>
      </p:sp>
      <p:cxnSp>
        <p:nvCxnSpPr>
          <p:cNvPr id="4" name="Straight Arrow Connector 3"/>
          <p:cNvCxnSpPr/>
          <p:nvPr/>
        </p:nvCxnSpPr>
        <p:spPr>
          <a:xfrm flipH="1" flipV="1">
            <a:off x="3564255" y="2967990"/>
            <a:ext cx="38735" cy="339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351655" y="2932430"/>
            <a:ext cx="40640" cy="414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040630" y="3040380"/>
            <a:ext cx="179705" cy="323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 Box 6"/>
          <p:cNvSpPr txBox="1"/>
          <p:nvPr/>
        </p:nvSpPr>
        <p:spPr>
          <a:xfrm>
            <a:off x="3460750" y="3553460"/>
            <a:ext cx="1687830" cy="368300"/>
          </a:xfrm>
          <a:prstGeom prst="rect">
            <a:avLst/>
          </a:prstGeom>
          <a:noFill/>
        </p:spPr>
        <p:txBody>
          <a:bodyPr wrap="square" rtlCol="0">
            <a:spAutoFit/>
          </a:bodyPr>
          <a:p>
            <a:r>
              <a:rPr lang="en-US"/>
              <a:t>Note heads</a:t>
            </a:r>
            <a:endParaRPr lang="en-US"/>
          </a:p>
        </p:txBody>
      </p:sp>
      <p:cxnSp>
        <p:nvCxnSpPr>
          <p:cNvPr id="8" name="Straight Arrow Connector 7"/>
          <p:cNvCxnSpPr/>
          <p:nvPr/>
        </p:nvCxnSpPr>
        <p:spPr>
          <a:xfrm>
            <a:off x="2447925" y="2068195"/>
            <a:ext cx="8642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 Box 8"/>
          <p:cNvSpPr txBox="1"/>
          <p:nvPr/>
        </p:nvSpPr>
        <p:spPr>
          <a:xfrm>
            <a:off x="1433195" y="1835785"/>
            <a:ext cx="942975" cy="368300"/>
          </a:xfrm>
          <a:prstGeom prst="rect">
            <a:avLst/>
          </a:prstGeom>
          <a:noFill/>
        </p:spPr>
        <p:txBody>
          <a:bodyPr wrap="square" rtlCol="0">
            <a:spAutoFit/>
          </a:bodyPr>
          <a:p>
            <a:r>
              <a:rPr lang="en-US"/>
              <a:t>Stem</a:t>
            </a:r>
            <a:endParaRPr lang="en-US"/>
          </a:p>
        </p:txBody>
      </p:sp>
      <p:cxnSp>
        <p:nvCxnSpPr>
          <p:cNvPr id="10" name="Straight Arrow Connector 9"/>
          <p:cNvCxnSpPr/>
          <p:nvPr/>
        </p:nvCxnSpPr>
        <p:spPr>
          <a:xfrm flipH="1">
            <a:off x="5976620" y="1590040"/>
            <a:ext cx="415925" cy="370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 Box 10"/>
          <p:cNvSpPr txBox="1"/>
          <p:nvPr/>
        </p:nvSpPr>
        <p:spPr>
          <a:xfrm>
            <a:off x="6560185" y="1357630"/>
            <a:ext cx="1283335" cy="368300"/>
          </a:xfrm>
          <a:prstGeom prst="rect">
            <a:avLst/>
          </a:prstGeom>
          <a:noFill/>
        </p:spPr>
        <p:txBody>
          <a:bodyPr wrap="square" rtlCol="0">
            <a:spAutoFit/>
          </a:bodyPr>
          <a:p>
            <a:r>
              <a:rPr lang="en-US"/>
              <a:t>Flag / Tail</a:t>
            </a:r>
            <a:endParaRPr lang="en-US"/>
          </a:p>
        </p:txBody>
      </p:sp>
      <p:sp>
        <p:nvSpPr>
          <p:cNvPr id="12" name="Text Box 11"/>
          <p:cNvSpPr txBox="1"/>
          <p:nvPr/>
        </p:nvSpPr>
        <p:spPr>
          <a:xfrm>
            <a:off x="1588135" y="3824605"/>
            <a:ext cx="5504180" cy="368300"/>
          </a:xfrm>
          <a:prstGeom prst="rect">
            <a:avLst/>
          </a:prstGeom>
          <a:noFill/>
        </p:spPr>
        <p:txBody>
          <a:bodyPr wrap="square" rtlCol="0">
            <a:spAutoFit/>
          </a:bodyPr>
          <a:p>
            <a:r>
              <a:rPr lang="en-US"/>
              <a:t>Apart from the semibreve, all other notes have stems</a:t>
            </a:r>
            <a:endParaRPr lang="en-US"/>
          </a:p>
        </p:txBody>
      </p:sp>
      <p:sp>
        <p:nvSpPr>
          <p:cNvPr id="13" name="Text Box 12"/>
          <p:cNvSpPr txBox="1"/>
          <p:nvPr/>
        </p:nvSpPr>
        <p:spPr>
          <a:xfrm>
            <a:off x="1584325" y="4173220"/>
            <a:ext cx="6409690" cy="368300"/>
          </a:xfrm>
          <a:prstGeom prst="rect">
            <a:avLst/>
          </a:prstGeom>
          <a:noFill/>
        </p:spPr>
        <p:txBody>
          <a:bodyPr wrap="square" rtlCol="0">
            <a:spAutoFit/>
          </a:bodyPr>
          <a:p>
            <a:r>
              <a:rPr lang="en-US"/>
              <a:t>When written on the stave, the stem may face up or down</a:t>
            </a:r>
            <a:endParaRPr lang="en-US"/>
          </a:p>
        </p:txBody>
      </p:sp>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home/conserv/Documents/MuseScore3/Scores/note_stems_on_the_stave-1-1.pngnote_stems_on_the_stave-1-1"/>
          <p:cNvPicPr>
            <a:picLocks noChangeAspect="1"/>
          </p:cNvPicPr>
          <p:nvPr/>
        </p:nvPicPr>
        <p:blipFill>
          <a:blip r:embed="rId1"/>
          <a:srcRect l="8496" t="14164" r="-2372" b="60260"/>
          <a:stretch>
            <a:fillRect/>
          </a:stretch>
        </p:blipFill>
        <p:spPr>
          <a:xfrm>
            <a:off x="0" y="772160"/>
            <a:ext cx="9533255" cy="1837055"/>
          </a:xfrm>
          <a:prstGeom prst="rect">
            <a:avLst/>
          </a:prstGeom>
        </p:spPr>
      </p:pic>
      <p:pic>
        <p:nvPicPr>
          <p:cNvPr id="3" name="Picture 2" descr="/home/conserv/Documents/MuseScore3/Scores/note_stems_on_the_stave-12-1.pngnote_stems_on_the_stave-12-1"/>
          <p:cNvPicPr>
            <a:picLocks noChangeAspect="1"/>
          </p:cNvPicPr>
          <p:nvPr/>
        </p:nvPicPr>
        <p:blipFill>
          <a:blip r:embed="rId2"/>
          <a:srcRect l="11220" t="17560" r="2835" b="62841"/>
          <a:stretch>
            <a:fillRect/>
          </a:stretch>
        </p:blipFill>
        <p:spPr>
          <a:xfrm>
            <a:off x="251460" y="2138045"/>
            <a:ext cx="8729345" cy="1407795"/>
          </a:xfrm>
          <a:prstGeom prst="rect">
            <a:avLst/>
          </a:prstGeom>
        </p:spPr>
      </p:pic>
      <p:sp>
        <p:nvSpPr>
          <p:cNvPr id="4" name="Text Box 3"/>
          <p:cNvSpPr txBox="1"/>
          <p:nvPr/>
        </p:nvSpPr>
        <p:spPr>
          <a:xfrm>
            <a:off x="1174750" y="3551555"/>
            <a:ext cx="3753485" cy="922020"/>
          </a:xfrm>
          <a:prstGeom prst="rect">
            <a:avLst/>
          </a:prstGeom>
          <a:noFill/>
        </p:spPr>
        <p:txBody>
          <a:bodyPr wrap="square" rtlCol="0">
            <a:spAutoFit/>
          </a:bodyPr>
          <a:p>
            <a:r>
              <a:rPr lang="en-US"/>
              <a:t>If the note is below the middle line,</a:t>
            </a:r>
            <a:endParaRPr lang="en-US"/>
          </a:p>
          <a:p>
            <a:r>
              <a:rPr lang="en-US"/>
              <a:t>the stem should go up from the right side of the head</a:t>
            </a:r>
            <a:endParaRPr lang="en-US"/>
          </a:p>
        </p:txBody>
      </p:sp>
      <p:sp>
        <p:nvSpPr>
          <p:cNvPr id="5" name="Rounded Rectangle 4"/>
          <p:cNvSpPr/>
          <p:nvPr/>
        </p:nvSpPr>
        <p:spPr>
          <a:xfrm>
            <a:off x="1044575" y="915670"/>
            <a:ext cx="3780790" cy="388937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Rounded Rectangle 5"/>
          <p:cNvSpPr/>
          <p:nvPr/>
        </p:nvSpPr>
        <p:spPr>
          <a:xfrm>
            <a:off x="5437505" y="900430"/>
            <a:ext cx="3213100" cy="388937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Text Box 6"/>
          <p:cNvSpPr txBox="1"/>
          <p:nvPr/>
        </p:nvSpPr>
        <p:spPr>
          <a:xfrm>
            <a:off x="4893310" y="3536315"/>
            <a:ext cx="3753485" cy="922020"/>
          </a:xfrm>
          <a:prstGeom prst="rect">
            <a:avLst/>
          </a:prstGeom>
          <a:noFill/>
        </p:spPr>
        <p:txBody>
          <a:bodyPr wrap="square" rtlCol="0">
            <a:spAutoFit/>
          </a:bodyPr>
          <a:p>
            <a:r>
              <a:rPr lang="en-US"/>
              <a:t>If the note is above the middle line,</a:t>
            </a:r>
            <a:endParaRPr lang="en-US"/>
          </a:p>
          <a:p>
            <a:r>
              <a:rPr lang="en-US"/>
              <a:t>the stem should go down from the left side of the head</a:t>
            </a:r>
            <a:endParaRPr lang="en-US"/>
          </a:p>
        </p:txBody>
      </p:sp>
      <p:sp>
        <p:nvSpPr>
          <p:cNvPr id="8" name="Rectangles 7"/>
          <p:cNvSpPr/>
          <p:nvPr/>
        </p:nvSpPr>
        <p:spPr>
          <a:xfrm>
            <a:off x="4932045" y="1348105"/>
            <a:ext cx="396240" cy="2052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Text Box 8"/>
          <p:cNvSpPr txBox="1"/>
          <p:nvPr/>
        </p:nvSpPr>
        <p:spPr>
          <a:xfrm>
            <a:off x="5436870" y="2003425"/>
            <a:ext cx="3095625" cy="922020"/>
          </a:xfrm>
          <a:prstGeom prst="rect">
            <a:avLst/>
          </a:prstGeom>
          <a:solidFill>
            <a:schemeClr val="accent1"/>
          </a:solidFill>
        </p:spPr>
        <p:txBody>
          <a:bodyPr wrap="square" rtlCol="0">
            <a:spAutoFit/>
          </a:bodyPr>
          <a:p>
            <a:r>
              <a:rPr lang="en-US">
                <a:solidFill>
                  <a:schemeClr val="bg1"/>
                </a:solidFill>
              </a:rPr>
              <a:t>If the note is ON the middle line, the stem can go in either direction.</a:t>
            </a:r>
            <a:endParaRPr lang="en-US">
              <a:solidFill>
                <a:schemeClr val="bg1"/>
              </a:solidFill>
            </a:endParaRPr>
          </a:p>
        </p:txBody>
      </p:sp>
      <p:sp>
        <p:nvSpPr>
          <p:cNvPr id="10" name="Text Box 9"/>
          <p:cNvSpPr txBox="1"/>
          <p:nvPr/>
        </p:nvSpPr>
        <p:spPr>
          <a:xfrm>
            <a:off x="3795395" y="688340"/>
            <a:ext cx="1666240" cy="368300"/>
          </a:xfrm>
          <a:prstGeom prst="rect">
            <a:avLst/>
          </a:prstGeom>
          <a:noFill/>
        </p:spPr>
        <p:txBody>
          <a:bodyPr wrap="none" rtlCol="0">
            <a:spAutoFit/>
          </a:bodyPr>
          <a:p>
            <a:r>
              <a:rPr lang="en-US"/>
              <a:t>Stem direction</a:t>
            </a:r>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7" grpId="0"/>
      <p:bldP spid="7" grpId="1"/>
      <p:bldP spid="6" grpId="0" bldLvl="0" animBg="1"/>
      <p:bldP spid="6" grpId="1" animBg="1"/>
      <p:bldP spid="8" grpId="0" animBg="1"/>
      <p:bldP spid="8" grpId="1" animBg="1"/>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9"/>
          <p:cNvSpPr txBox="1"/>
          <p:nvPr/>
        </p:nvSpPr>
        <p:spPr>
          <a:xfrm>
            <a:off x="3475355" y="688340"/>
            <a:ext cx="2279650" cy="368300"/>
          </a:xfrm>
          <a:prstGeom prst="rect">
            <a:avLst/>
          </a:prstGeom>
          <a:noFill/>
        </p:spPr>
        <p:txBody>
          <a:bodyPr wrap="none" rtlCol="0">
            <a:spAutoFit/>
          </a:bodyPr>
          <a:p>
            <a:r>
              <a:rPr lang="en-US"/>
              <a:t>Quavers on the stave</a:t>
            </a:r>
            <a:endParaRPr lang="en-US"/>
          </a:p>
        </p:txBody>
      </p:sp>
      <p:pic>
        <p:nvPicPr>
          <p:cNvPr id="2" name="Picture 1" descr="/home/conserv/Documents/MuseScore3/Scores/quavers_on_the_stave-1.pngquavers_on_the_stave-1"/>
          <p:cNvPicPr>
            <a:picLocks noChangeAspect="1"/>
          </p:cNvPicPr>
          <p:nvPr/>
        </p:nvPicPr>
        <p:blipFill>
          <a:blip r:embed="rId1"/>
          <a:srcRect l="11082" t="18200" r="3061" b="61139"/>
          <a:stretch>
            <a:fillRect/>
          </a:stretch>
        </p:blipFill>
        <p:spPr>
          <a:xfrm>
            <a:off x="1250950" y="1203960"/>
            <a:ext cx="6642100" cy="1130300"/>
          </a:xfrm>
          <a:prstGeom prst="rect">
            <a:avLst/>
          </a:prstGeom>
        </p:spPr>
      </p:pic>
      <p:sp>
        <p:nvSpPr>
          <p:cNvPr id="3" name="Text Box 2"/>
          <p:cNvSpPr txBox="1"/>
          <p:nvPr/>
        </p:nvSpPr>
        <p:spPr>
          <a:xfrm>
            <a:off x="1458595" y="2365375"/>
            <a:ext cx="6210300" cy="645160"/>
          </a:xfrm>
          <a:prstGeom prst="rect">
            <a:avLst/>
          </a:prstGeom>
          <a:noFill/>
        </p:spPr>
        <p:txBody>
          <a:bodyPr wrap="square" rtlCol="0">
            <a:spAutoFit/>
          </a:bodyPr>
          <a:p>
            <a:r>
              <a:rPr lang="en-US"/>
              <a:t>The stem of a quaver follows the same rules as crotchets and minims.</a:t>
            </a:r>
            <a:endParaRPr lang="en-US"/>
          </a:p>
        </p:txBody>
      </p:sp>
      <p:sp>
        <p:nvSpPr>
          <p:cNvPr id="4" name="Text Box 3"/>
          <p:cNvSpPr txBox="1"/>
          <p:nvPr/>
        </p:nvSpPr>
        <p:spPr>
          <a:xfrm>
            <a:off x="1484630" y="2974975"/>
            <a:ext cx="5785485" cy="922020"/>
          </a:xfrm>
          <a:prstGeom prst="rect">
            <a:avLst/>
          </a:prstGeom>
          <a:noFill/>
        </p:spPr>
        <p:txBody>
          <a:bodyPr wrap="square" rtlCol="0">
            <a:spAutoFit/>
          </a:bodyPr>
          <a:p>
            <a:r>
              <a:rPr lang="en-US"/>
              <a:t>The tails are always attached to the end of the stem and the they are always on the right of the stem, irrespective of the stem direction</a:t>
            </a:r>
            <a:endParaRPr lang="en-US"/>
          </a:p>
        </p:txBody>
      </p:sp>
      <p:sp>
        <p:nvSpPr>
          <p:cNvPr id="5" name="Text Box 4"/>
          <p:cNvSpPr txBox="1"/>
          <p:nvPr/>
        </p:nvSpPr>
        <p:spPr>
          <a:xfrm>
            <a:off x="1489075" y="3876040"/>
            <a:ext cx="5963285" cy="922020"/>
          </a:xfrm>
          <a:prstGeom prst="rect">
            <a:avLst/>
          </a:prstGeom>
          <a:noFill/>
        </p:spPr>
        <p:txBody>
          <a:bodyPr wrap="square" rtlCol="0">
            <a:spAutoFit/>
          </a:bodyPr>
          <a:p>
            <a:r>
              <a:rPr lang="en-US"/>
              <a:t>When quavers are in pairs their stems always go in the same direction. The note farthest from the middle line determines the direction of the stems. </a:t>
            </a:r>
            <a:endParaRPr lang="en-US"/>
          </a:p>
        </p:txBody>
      </p:sp>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706" name="Shape 706"/>
        <p:cNvGrpSpPr/>
        <p:nvPr/>
      </p:nvGrpSpPr>
      <p:grpSpPr>
        <a:xfrm>
          <a:off x="0" y="0"/>
          <a:ext cx="0" cy="0"/>
          <a:chOff x="0" y="0"/>
          <a:chExt cx="0" cy="0"/>
        </a:xfrm>
      </p:grpSpPr>
      <p:sp>
        <p:nvSpPr>
          <p:cNvPr id="708" name="Google Shape;708;p42"/>
          <p:cNvSpPr/>
          <p:nvPr/>
        </p:nvSpPr>
        <p:spPr>
          <a:xfrm>
            <a:off x="324163" y="2530592"/>
            <a:ext cx="8496944" cy="1173663"/>
          </a:xfrm>
          <a:prstGeom prst="rect">
            <a:avLst/>
          </a:prstGeom>
          <a:noFill/>
          <a:ln>
            <a:noFill/>
          </a:ln>
        </p:spPr>
        <p:txBody>
          <a:bodyPr spcFirstLastPara="1" wrap="square" lIns="65025" tIns="32500" rIns="65025" bIns="32500" anchor="t" anchorCtr="0">
            <a:noAutofit/>
          </a:bodyPr>
          <a:lstStyle/>
          <a:p>
            <a:pPr marL="0" marR="0" lvl="0" indent="0" algn="ctr" rtl="0">
              <a:spcBef>
                <a:spcPts val="0"/>
              </a:spcBef>
              <a:spcAft>
                <a:spcPts val="0"/>
              </a:spcAft>
              <a:buClr>
                <a:srgbClr val="3F3F3F"/>
              </a:buClr>
              <a:buSzPts val="7200"/>
              <a:buFont typeface="Arial" panose="020B0604020202020204"/>
              <a:buNone/>
            </a:pPr>
            <a:r>
              <a:rPr lang="tr-TR" sz="7200">
                <a:solidFill>
                  <a:srgbClr val="3F3F3F"/>
                </a:solidFill>
                <a:latin typeface="Georgia" panose="02040502050405020303"/>
                <a:ea typeface="Georgia" panose="02040502050405020303"/>
                <a:cs typeface="Georgia" panose="02040502050405020303"/>
                <a:sym typeface="Georgia" panose="02040502050405020303"/>
              </a:rPr>
              <a:t>Thank you, Friends</a:t>
            </a:r>
            <a:endParaRPr sz="7200">
              <a:solidFill>
                <a:srgbClr val="3F3F3F"/>
              </a:solidFill>
              <a:latin typeface="Georgia" panose="02040502050405020303"/>
              <a:ea typeface="Georgia" panose="02040502050405020303"/>
              <a:cs typeface="Georgia" panose="02040502050405020303"/>
              <a:sym typeface="Georgia" panose="02040502050405020303"/>
            </a:endParaRPr>
          </a:p>
        </p:txBody>
      </p:sp>
      <p:sp>
        <p:nvSpPr>
          <p:cNvPr id="10" name="矩形 259"/>
          <p:cNvSpPr>
            <a:spLocks noChangeArrowheads="1"/>
          </p:cNvSpPr>
          <p:nvPr/>
        </p:nvSpPr>
        <p:spPr bwMode="auto">
          <a:xfrm>
            <a:off x="3034030" y="4196080"/>
            <a:ext cx="3077845" cy="248920"/>
          </a:xfrm>
          <a:prstGeom prst="rect">
            <a:avLst/>
          </a:prstGeom>
          <a:noFill/>
          <a:ln w="9525">
            <a:solidFill>
              <a:schemeClr val="accent1">
                <a:lumMod val="40000"/>
                <a:lumOff val="60000"/>
              </a:schemeClr>
            </a:solidFill>
            <a:miter lim="800000"/>
          </a:ln>
          <a:extLst>
            <a:ext uri="{909E8E84-426E-40DD-AFC4-6F175D3DCCD1}">
              <a14:hiddenFill xmlns:a14="http://schemas.microsoft.com/office/drawing/2010/main">
                <a:solidFill>
                  <a:srgbClr val="FFFFFF"/>
                </a:solidFill>
              </a14:hiddenFill>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Microsoft YaHei" pitchFamily="34" charset="-122"/>
                <a:ea typeface="Microsoft YaHei"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Microsoft YaHei" pitchFamily="34" charset="-122"/>
                <a:ea typeface="Microsoft YaHei"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Microsoft YaHei" pitchFamily="34" charset="-122"/>
                <a:ea typeface="Microsoft YaHei"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itchFamily="34" charset="-122"/>
                <a:ea typeface="Microsoft YaHei" pitchFamily="34" charset="-122"/>
                <a:sym typeface="Calibri" panose="020F0502020204030204" pitchFamily="34" charset="0"/>
              </a:defRPr>
            </a:lvl9pPr>
          </a:lstStyle>
          <a:p>
            <a:pPr>
              <a:buNone/>
            </a:pPr>
            <a:r>
              <a:rPr lang="en-US" altLang="tr-TR" sz="1200" dirty="0">
                <a:solidFill>
                  <a:schemeClr val="bg1">
                    <a:lumMod val="50000"/>
                  </a:schemeClr>
                </a:solidFill>
                <a:latin typeface="+mj-lt"/>
                <a:cs typeface="Arial" panose="020B0604020202020204" pitchFamily="34" charset="0"/>
              </a:rPr>
              <a:t>Quiz: </a:t>
            </a:r>
            <a:r>
              <a:rPr lang="en-US" altLang="tr-TR" sz="1200" dirty="0">
                <a:solidFill>
                  <a:schemeClr val="bg1">
                    <a:lumMod val="50000"/>
                  </a:schemeClr>
                </a:solidFill>
                <a:latin typeface="+mj-lt"/>
                <a:cs typeface="Arial" panose="020B0604020202020204" pitchFamily="34" charset="0"/>
                <a:hlinkClick r:id="rId1" action="ppaction://hlinkfile"/>
              </a:rPr>
              <a:t>www.chezamusicschool.co.ke/mtg1l1</a:t>
            </a:r>
            <a:endParaRPr lang="en-US" altLang="tr-TR" sz="1200" dirty="0">
              <a:solidFill>
                <a:schemeClr val="bg1">
                  <a:lumMod val="50000"/>
                </a:schemeClr>
              </a:solidFill>
              <a:latin typeface="+mj-lt"/>
              <a:cs typeface="Arial" panose="020B0604020202020204" pitchFamily="34" charset="0"/>
            </a:endParaRPr>
          </a:p>
        </p:txBody>
      </p:sp>
      <p:pic>
        <p:nvPicPr>
          <p:cNvPr id="100" name="Google Shape;100;p20" descr="/home/conserv/.projects/.cheza/public/config/cheza-logo-long-dark-62d95ed09819b.pngcheza-logo-long-dark-62d95ed09819b"/>
          <p:cNvPicPr preferRelativeResize="0"/>
          <p:nvPr/>
        </p:nvPicPr>
        <p:blipFill rotWithShape="1">
          <a:blip r:embed="rId2"/>
          <a:srcRect/>
          <a:stretch>
            <a:fillRect/>
          </a:stretch>
        </p:blipFill>
        <p:spPr>
          <a:xfrm>
            <a:off x="1135380" y="989330"/>
            <a:ext cx="6873240" cy="137795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8"/>
                                        </p:tgtEl>
                                        <p:attrNameLst>
                                          <p:attrName>style.visibility</p:attrName>
                                        </p:attrNameLst>
                                      </p:cBhvr>
                                      <p:to>
                                        <p:strVal val="visible"/>
                                      </p:to>
                                    </p:set>
                                    <p:animEffect transition="in" filter="fade">
                                      <p:cBhvr>
                                        <p:cTn id="7" dur="500"/>
                                        <p:tgtEl>
                                          <p:spTgt spid="708"/>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Entry_1"/>
          <p:cNvSpPr/>
          <p:nvPr>
            <p:custDataLst>
              <p:tags r:id="rId1"/>
            </p:custDataLst>
          </p:nvPr>
        </p:nvSpPr>
        <p:spPr>
          <a:xfrm>
            <a:off x="2092474" y="2000079"/>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en-US" altLang="tr-TR" sz="1400" b="1" dirty="0" err="1">
                <a:solidFill>
                  <a:srgbClr val="FFFFFF"/>
                </a:solidFill>
                <a:latin typeface="+mj-lt"/>
                <a:ea typeface="Microsoft YaHei" pitchFamily="34" charset="-122"/>
                <a:sym typeface="Arial" panose="020B0604020202020204" pitchFamily="34" charset="0"/>
              </a:rPr>
              <a:t>Rhythm 3</a:t>
            </a:r>
            <a:endParaRPr lang="en-US" altLang="tr-TR" sz="1400" b="1" dirty="0" err="1">
              <a:solidFill>
                <a:srgbClr val="FFFFFF"/>
              </a:solidFill>
              <a:latin typeface="+mj-lt"/>
              <a:ea typeface="Microsoft YaHei" pitchFamily="34" charset="-122"/>
              <a:sym typeface="Arial" panose="020B0604020202020204" pitchFamily="34" charset="0"/>
            </a:endParaRPr>
          </a:p>
        </p:txBody>
      </p:sp>
      <p:sp>
        <p:nvSpPr>
          <p:cNvPr id="3078" name="MH_Number_1"/>
          <p:cNvSpPr txBox="1">
            <a:spLocks noChangeArrowheads="1"/>
          </p:cNvSpPr>
          <p:nvPr>
            <p:custDataLst>
              <p:tags r:id="rId2"/>
            </p:custDataLst>
          </p:nvPr>
        </p:nvSpPr>
        <p:spPr bwMode="auto">
          <a:xfrm>
            <a:off x="3948787" y="2000080"/>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9pPr>
          </a:lstStyle>
          <a:p>
            <a:r>
              <a:rPr lang="en-US" altLang="zh-CN" sz="1800" dirty="0">
                <a:solidFill>
                  <a:schemeClr val="tx1">
                    <a:lumMod val="75000"/>
                    <a:lumOff val="25000"/>
                  </a:schemeClr>
                </a:solidFill>
                <a:latin typeface="+mn-lt"/>
                <a:ea typeface="Microsoft YaHei" pitchFamily="34" charset="-122"/>
                <a:sym typeface="Arial" panose="020B0604020202020204" pitchFamily="34" charset="0"/>
              </a:rPr>
              <a:t>05</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grpSp>
        <p:nvGrpSpPr>
          <p:cNvPr id="2" name="MH_Others_1"/>
          <p:cNvGrpSpPr/>
          <p:nvPr>
            <p:custDataLst>
              <p:tags r:id="rId3"/>
            </p:custDataLst>
          </p:nvPr>
        </p:nvGrpSpPr>
        <p:grpSpPr>
          <a:xfrm>
            <a:off x="4437977" y="938503"/>
            <a:ext cx="295054" cy="4132275"/>
            <a:chOff x="4349750" y="1062266"/>
            <a:chExt cx="393426" cy="5508000"/>
          </a:xfrm>
        </p:grpSpPr>
        <p:pic>
          <p:nvPicPr>
            <p:cNvPr id="3083" name="Picture 3"/>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3"/>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MH_Entry_3"/>
          <p:cNvSpPr/>
          <p:nvPr>
            <p:custDataLst>
              <p:tags r:id="rId6"/>
            </p:custDataLst>
          </p:nvPr>
        </p:nvSpPr>
        <p:spPr>
          <a:xfrm>
            <a:off x="2092474" y="3122709"/>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lnSpcReduction="20000"/>
          </a:bodyPr>
          <a:lstStyle/>
          <a:p>
            <a:pPr algn="ctr">
              <a:lnSpc>
                <a:spcPct val="120000"/>
              </a:lnSpc>
            </a:pPr>
            <a:r>
              <a:rPr lang="en-US" altLang="zh-CN" sz="1400" b="1" dirty="0">
                <a:solidFill>
                  <a:srgbClr val="FFFFFF"/>
                </a:solidFill>
                <a:latin typeface="+mj-lt"/>
                <a:ea typeface="Microsoft YaHei" pitchFamily="34" charset="-122"/>
                <a:sym typeface="Arial" panose="020B0604020202020204" pitchFamily="34" charset="0"/>
              </a:rPr>
              <a:t>Keys &amp; Key Signatures</a:t>
            </a:r>
            <a:endParaRPr lang="en-US" altLang="zh-CN" sz="1400" b="1" dirty="0">
              <a:solidFill>
                <a:srgbClr val="FFFFFF"/>
              </a:solidFill>
              <a:latin typeface="+mj-lt"/>
              <a:ea typeface="Microsoft YaHei" pitchFamily="34" charset="-122"/>
              <a:sym typeface="Arial" panose="020B0604020202020204" pitchFamily="34" charset="0"/>
            </a:endParaRPr>
          </a:p>
        </p:txBody>
      </p:sp>
      <p:sp>
        <p:nvSpPr>
          <p:cNvPr id="19" name="MH_Number_3"/>
          <p:cNvSpPr txBox="1">
            <a:spLocks noChangeArrowheads="1"/>
          </p:cNvSpPr>
          <p:nvPr>
            <p:custDataLst>
              <p:tags r:id="rId7"/>
            </p:custDataLst>
          </p:nvPr>
        </p:nvSpPr>
        <p:spPr bwMode="auto">
          <a:xfrm>
            <a:off x="3948787" y="3122711"/>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9pPr>
          </a:lstStyle>
          <a:p>
            <a:r>
              <a:rPr lang="en-US" altLang="zh-CN" sz="1800" dirty="0">
                <a:solidFill>
                  <a:schemeClr val="tx1">
                    <a:lumMod val="75000"/>
                    <a:lumOff val="25000"/>
                  </a:schemeClr>
                </a:solidFill>
                <a:latin typeface="+mn-lt"/>
                <a:ea typeface="Microsoft YaHei" pitchFamily="34" charset="-122"/>
                <a:sym typeface="Arial" panose="020B0604020202020204" pitchFamily="34" charset="0"/>
              </a:rPr>
              <a:t>07</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sp>
        <p:nvSpPr>
          <p:cNvPr id="30" name="MH_Entry_2"/>
          <p:cNvSpPr/>
          <p:nvPr>
            <p:custDataLst>
              <p:tags r:id="rId8"/>
            </p:custDataLst>
          </p:nvPr>
        </p:nvSpPr>
        <p:spPr>
          <a:xfrm flipH="1">
            <a:off x="5219719" y="2561394"/>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en-US" altLang="tr-TR" sz="1400" b="1" dirty="0" err="1">
                <a:solidFill>
                  <a:srgbClr val="FFFFFF"/>
                </a:solidFill>
                <a:latin typeface="+mj-lt"/>
                <a:ea typeface="Microsoft YaHei" pitchFamily="34" charset="-122"/>
                <a:sym typeface="Arial" panose="020B0604020202020204" pitchFamily="34" charset="0"/>
              </a:rPr>
              <a:t>Scales</a:t>
            </a:r>
            <a:endParaRPr lang="en-US" altLang="tr-TR" sz="1400" b="1" dirty="0" err="1">
              <a:solidFill>
                <a:srgbClr val="FFFFFF"/>
              </a:solidFill>
              <a:latin typeface="+mj-lt"/>
              <a:ea typeface="Microsoft YaHei" pitchFamily="34" charset="-122"/>
              <a:sym typeface="Arial" panose="020B0604020202020204" pitchFamily="34" charset="0"/>
            </a:endParaRPr>
          </a:p>
        </p:txBody>
      </p:sp>
      <p:sp>
        <p:nvSpPr>
          <p:cNvPr id="31" name="MH_Number_2"/>
          <p:cNvSpPr txBox="1">
            <a:spLocks noChangeArrowheads="1"/>
          </p:cNvSpPr>
          <p:nvPr>
            <p:custDataLst>
              <p:tags r:id="rId9"/>
            </p:custDataLst>
          </p:nvPr>
        </p:nvSpPr>
        <p:spPr bwMode="auto">
          <a:xfrm flipH="1">
            <a:off x="4777688" y="2561394"/>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9pPr>
          </a:lstStyle>
          <a:p>
            <a:r>
              <a:rPr lang="en-US" altLang="zh-CN" sz="1800" dirty="0">
                <a:solidFill>
                  <a:schemeClr val="tx1">
                    <a:lumMod val="75000"/>
                    <a:lumOff val="25000"/>
                  </a:schemeClr>
                </a:solidFill>
                <a:latin typeface="+mn-lt"/>
                <a:ea typeface="Microsoft YaHei" pitchFamily="34" charset="-122"/>
                <a:sym typeface="Arial" panose="020B0604020202020204" pitchFamily="34" charset="0"/>
              </a:rPr>
              <a:t>06</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sp>
        <p:nvSpPr>
          <p:cNvPr id="34" name="MH_Number_4"/>
          <p:cNvSpPr txBox="1">
            <a:spLocks noChangeArrowheads="1"/>
          </p:cNvSpPr>
          <p:nvPr>
            <p:custDataLst>
              <p:tags r:id="rId10"/>
            </p:custDataLst>
          </p:nvPr>
        </p:nvSpPr>
        <p:spPr bwMode="auto">
          <a:xfrm flipH="1">
            <a:off x="4736465" y="3684270"/>
            <a:ext cx="483235"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8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9pPr>
          </a:lstStyle>
          <a:p>
            <a:r>
              <a:rPr lang="en-US" altLang="zh-CN" sz="1800" dirty="0">
                <a:solidFill>
                  <a:schemeClr val="tx1">
                    <a:lumMod val="75000"/>
                    <a:lumOff val="25000"/>
                  </a:schemeClr>
                </a:solidFill>
                <a:latin typeface="+mn-lt"/>
                <a:ea typeface="Microsoft YaHei" pitchFamily="34" charset="-122"/>
                <a:sym typeface="Arial" panose="020B0604020202020204" pitchFamily="34" charset="0"/>
              </a:rPr>
              <a:t>08</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sp>
        <p:nvSpPr>
          <p:cNvPr id="51" name="MH_Others_2"/>
          <p:cNvSpPr txBox="1">
            <a:spLocks noChangeArrowheads="1"/>
          </p:cNvSpPr>
          <p:nvPr>
            <p:custDataLst>
              <p:tags r:id="rId11"/>
            </p:custDataLst>
          </p:nvPr>
        </p:nvSpPr>
        <p:spPr bwMode="auto">
          <a:xfrm>
            <a:off x="3863783" y="693667"/>
            <a:ext cx="1524446" cy="4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SimSun"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9pPr>
          </a:lstStyle>
          <a:p>
            <a:pPr>
              <a:lnSpc>
                <a:spcPct val="100000"/>
              </a:lnSpc>
              <a:spcBef>
                <a:spcPct val="0"/>
              </a:spcBef>
              <a:buFontTx/>
              <a:buNone/>
            </a:pPr>
            <a:r>
              <a:rPr lang="en-US" altLang="zh-CN" sz="1800" dirty="0">
                <a:solidFill>
                  <a:schemeClr val="tx1">
                    <a:lumMod val="75000"/>
                    <a:lumOff val="25000"/>
                  </a:schemeClr>
                </a:solidFill>
                <a:latin typeface="+mn-lt"/>
                <a:ea typeface="Microsoft YaHei" pitchFamily="34" charset="-122"/>
                <a:sym typeface="Arial" panose="020B0604020202020204" pitchFamily="34" charset="0"/>
              </a:rPr>
              <a:t>CONTENTS</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sp>
        <p:nvSpPr>
          <p:cNvPr id="41" name="MH_Entry_4"/>
          <p:cNvSpPr/>
          <p:nvPr>
            <p:custDataLst>
              <p:tags r:id="rId12"/>
            </p:custDataLst>
          </p:nvPr>
        </p:nvSpPr>
        <p:spPr>
          <a:xfrm flipH="1">
            <a:off x="5219719" y="3684026"/>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en-US" sz="1400" b="1" dirty="0">
                <a:solidFill>
                  <a:srgbClr val="FFFFFF"/>
                </a:solidFill>
                <a:latin typeface="+mj-lt"/>
                <a:ea typeface="Microsoft YaHei" pitchFamily="34" charset="-122"/>
                <a:sym typeface="Arial" panose="020B0604020202020204" pitchFamily="34" charset="0"/>
              </a:rPr>
              <a:t>Intervals</a:t>
            </a:r>
            <a:endParaRPr lang="en-US" sz="1400" b="1" dirty="0">
              <a:solidFill>
                <a:srgbClr val="FFFFFF"/>
              </a:solidFill>
              <a:latin typeface="+mj-lt"/>
              <a:ea typeface="Microsoft YaHei" pitchFamily="34" charset="-122"/>
              <a:sym typeface="Arial" panose="020B0604020202020204" pitchFamily="34" charset="0"/>
            </a:endParaRPr>
          </a:p>
        </p:txBody>
      </p:sp>
    </p:spTree>
    <p:custDataLst>
      <p:tags r:id="rId13"/>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p:cTn id="16" dur="500" fill="hold"/>
                                        <p:tgtEl>
                                          <p:spTgt spid="3078"/>
                                        </p:tgtEl>
                                        <p:attrNameLst>
                                          <p:attrName>ppt_w</p:attrName>
                                        </p:attrNameLst>
                                      </p:cBhvr>
                                      <p:tavLst>
                                        <p:tav tm="0">
                                          <p:val>
                                            <p:fltVal val="0"/>
                                          </p:val>
                                        </p:tav>
                                        <p:tav tm="100000">
                                          <p:val>
                                            <p:strVal val="#ppt_w"/>
                                          </p:val>
                                        </p:tav>
                                      </p:tavLst>
                                    </p:anim>
                                    <p:anim calcmode="lin" valueType="num">
                                      <p:cBhvr>
                                        <p:cTn id="17" dur="500" fill="hold"/>
                                        <p:tgtEl>
                                          <p:spTgt spid="3078"/>
                                        </p:tgtEl>
                                        <p:attrNameLst>
                                          <p:attrName>ppt_h</p:attrName>
                                        </p:attrNameLst>
                                      </p:cBhvr>
                                      <p:tavLst>
                                        <p:tav tm="0">
                                          <p:val>
                                            <p:fltVal val="0"/>
                                          </p:val>
                                        </p:tav>
                                        <p:tav tm="100000">
                                          <p:val>
                                            <p:strVal val="#ppt_h"/>
                                          </p:val>
                                        </p:tav>
                                      </p:tavLst>
                                    </p:anim>
                                    <p:animEffect transition="in" filter="fade">
                                      <p:cBhvr>
                                        <p:cTn id="18" dur="500"/>
                                        <p:tgtEl>
                                          <p:spTgt spid="3078"/>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22" presetClass="entr" presetSubtype="2" fill="hold" grpId="0" nodeType="withEffect">
                                  <p:stCondLst>
                                    <p:cond delay="25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078" grpId="0"/>
      <p:bldP spid="18" grpId="0" bldLvl="0" animBg="1"/>
      <p:bldP spid="19" grpId="0"/>
      <p:bldP spid="30" grpId="0" bldLvl="0" animBg="1"/>
      <p:bldP spid="31" grpId="0"/>
      <p:bldP spid="34" grpId="0"/>
      <p:bldP spid="51" grpId="0"/>
      <p:bldP spid="4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Entry_1"/>
          <p:cNvSpPr/>
          <p:nvPr>
            <p:custDataLst>
              <p:tags r:id="rId1"/>
            </p:custDataLst>
          </p:nvPr>
        </p:nvSpPr>
        <p:spPr>
          <a:xfrm>
            <a:off x="2092474" y="2000079"/>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en-US" altLang="tr-TR" sz="1400" b="1" dirty="0" err="1">
                <a:solidFill>
                  <a:srgbClr val="FFFFFF"/>
                </a:solidFill>
                <a:latin typeface="+mj-lt"/>
                <a:ea typeface="Microsoft YaHei" pitchFamily="34" charset="-122"/>
                <a:sym typeface="Arial" panose="020B0604020202020204" pitchFamily="34" charset="0"/>
              </a:rPr>
              <a:t>Tonic Triads</a:t>
            </a:r>
            <a:endParaRPr lang="en-US" altLang="tr-TR" sz="1400" b="1" dirty="0" err="1">
              <a:solidFill>
                <a:srgbClr val="FFFFFF"/>
              </a:solidFill>
              <a:latin typeface="+mj-lt"/>
              <a:ea typeface="Microsoft YaHei" pitchFamily="34" charset="-122"/>
              <a:sym typeface="Arial" panose="020B0604020202020204" pitchFamily="34" charset="0"/>
            </a:endParaRPr>
          </a:p>
        </p:txBody>
      </p:sp>
      <p:sp>
        <p:nvSpPr>
          <p:cNvPr id="3078" name="MH_Number_1"/>
          <p:cNvSpPr txBox="1">
            <a:spLocks noChangeArrowheads="1"/>
          </p:cNvSpPr>
          <p:nvPr>
            <p:custDataLst>
              <p:tags r:id="rId2"/>
            </p:custDataLst>
          </p:nvPr>
        </p:nvSpPr>
        <p:spPr bwMode="auto">
          <a:xfrm>
            <a:off x="3948787" y="2000080"/>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9pPr>
          </a:lstStyle>
          <a:p>
            <a:r>
              <a:rPr lang="en-US" altLang="zh-CN" sz="1800" dirty="0">
                <a:solidFill>
                  <a:schemeClr val="tx1">
                    <a:lumMod val="75000"/>
                    <a:lumOff val="25000"/>
                  </a:schemeClr>
                </a:solidFill>
                <a:latin typeface="+mn-lt"/>
                <a:ea typeface="Microsoft YaHei" pitchFamily="34" charset="-122"/>
                <a:sym typeface="Arial" panose="020B0604020202020204" pitchFamily="34" charset="0"/>
              </a:rPr>
              <a:t>09</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grpSp>
        <p:nvGrpSpPr>
          <p:cNvPr id="2" name="MH_Others_1"/>
          <p:cNvGrpSpPr/>
          <p:nvPr>
            <p:custDataLst>
              <p:tags r:id="rId3"/>
            </p:custDataLst>
          </p:nvPr>
        </p:nvGrpSpPr>
        <p:grpSpPr>
          <a:xfrm>
            <a:off x="4437977" y="938503"/>
            <a:ext cx="295054" cy="4132275"/>
            <a:chOff x="4349750" y="1062266"/>
            <a:chExt cx="393426" cy="5508000"/>
          </a:xfrm>
        </p:grpSpPr>
        <p:pic>
          <p:nvPicPr>
            <p:cNvPr id="3083" name="Picture 3"/>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3"/>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MH_Entry_2"/>
          <p:cNvSpPr/>
          <p:nvPr>
            <p:custDataLst>
              <p:tags r:id="rId6"/>
            </p:custDataLst>
          </p:nvPr>
        </p:nvSpPr>
        <p:spPr>
          <a:xfrm flipH="1">
            <a:off x="5219719" y="2561394"/>
            <a:ext cx="1856312" cy="46576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lnSpc>
                <a:spcPct val="120000"/>
              </a:lnSpc>
            </a:pPr>
            <a:r>
              <a:rPr lang="en-US" altLang="tr-TR" sz="1400" b="1" dirty="0" err="1">
                <a:solidFill>
                  <a:srgbClr val="FFFFFF"/>
                </a:solidFill>
                <a:latin typeface="+mj-lt"/>
                <a:ea typeface="Microsoft YaHei" pitchFamily="34" charset="-122"/>
                <a:sym typeface="Arial" panose="020B0604020202020204" pitchFamily="34" charset="0"/>
              </a:rPr>
              <a:t>Terms &amp; Signs</a:t>
            </a:r>
            <a:endParaRPr lang="en-US" altLang="tr-TR" sz="1400" b="1" dirty="0" err="1">
              <a:solidFill>
                <a:srgbClr val="FFFFFF"/>
              </a:solidFill>
              <a:latin typeface="+mj-lt"/>
              <a:ea typeface="Microsoft YaHei" pitchFamily="34" charset="-122"/>
              <a:sym typeface="Arial" panose="020B0604020202020204" pitchFamily="34" charset="0"/>
            </a:endParaRPr>
          </a:p>
        </p:txBody>
      </p:sp>
      <p:sp>
        <p:nvSpPr>
          <p:cNvPr id="31" name="MH_Number_2"/>
          <p:cNvSpPr txBox="1">
            <a:spLocks noChangeArrowheads="1"/>
          </p:cNvSpPr>
          <p:nvPr>
            <p:custDataLst>
              <p:tags r:id="rId7"/>
            </p:custDataLst>
          </p:nvPr>
        </p:nvSpPr>
        <p:spPr bwMode="auto">
          <a:xfrm flipH="1">
            <a:off x="4777688" y="2561394"/>
            <a:ext cx="442031"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SimSun" pitchFamily="2" charset="-122"/>
              </a:defRPr>
            </a:lvl9pPr>
          </a:lstStyle>
          <a:p>
            <a:r>
              <a:rPr lang="en-US" altLang="zh-CN" sz="1800" dirty="0">
                <a:solidFill>
                  <a:schemeClr val="tx1">
                    <a:lumMod val="75000"/>
                    <a:lumOff val="25000"/>
                  </a:schemeClr>
                </a:solidFill>
                <a:latin typeface="+mn-lt"/>
                <a:ea typeface="Microsoft YaHei" pitchFamily="34" charset="-122"/>
                <a:sym typeface="Arial" panose="020B0604020202020204" pitchFamily="34" charset="0"/>
              </a:rPr>
              <a:t>10</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sp>
        <p:nvSpPr>
          <p:cNvPr id="51" name="MH_Others_2"/>
          <p:cNvSpPr txBox="1">
            <a:spLocks noChangeArrowheads="1"/>
          </p:cNvSpPr>
          <p:nvPr>
            <p:custDataLst>
              <p:tags r:id="rId8"/>
            </p:custDataLst>
          </p:nvPr>
        </p:nvSpPr>
        <p:spPr bwMode="auto">
          <a:xfrm>
            <a:off x="3863783" y="693667"/>
            <a:ext cx="1524446" cy="4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SimSun"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SimSun"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SimSun"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SimSun"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SimSun"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itchFamily="2" charset="-122"/>
              </a:defRPr>
            </a:lvl9pPr>
          </a:lstStyle>
          <a:p>
            <a:pPr>
              <a:lnSpc>
                <a:spcPct val="100000"/>
              </a:lnSpc>
              <a:spcBef>
                <a:spcPct val="0"/>
              </a:spcBef>
              <a:buFontTx/>
              <a:buNone/>
            </a:pPr>
            <a:r>
              <a:rPr lang="en-US" altLang="zh-CN" sz="1800" dirty="0">
                <a:solidFill>
                  <a:schemeClr val="tx1">
                    <a:lumMod val="75000"/>
                    <a:lumOff val="25000"/>
                  </a:schemeClr>
                </a:solidFill>
                <a:latin typeface="+mn-lt"/>
                <a:ea typeface="Microsoft YaHei" pitchFamily="34" charset="-122"/>
                <a:sym typeface="Arial" panose="020B0604020202020204" pitchFamily="34" charset="0"/>
              </a:rPr>
              <a:t>CONTENTS</a:t>
            </a:r>
            <a:endParaRPr lang="zh-CN" altLang="en-US" sz="1800" dirty="0">
              <a:solidFill>
                <a:schemeClr val="tx1">
                  <a:lumMod val="75000"/>
                  <a:lumOff val="25000"/>
                </a:schemeClr>
              </a:solidFill>
              <a:latin typeface="+mn-lt"/>
              <a:ea typeface="Microsoft YaHei" pitchFamily="34" charset="-122"/>
              <a:sym typeface="Arial" panose="020B0604020202020204" pitchFamily="34" charset="0"/>
            </a:endParaRPr>
          </a:p>
        </p:txBody>
      </p:sp>
    </p:spTree>
    <p:custDataLst>
      <p:tags r:id="rId9"/>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p:cTn id="16" dur="500" fill="hold"/>
                                        <p:tgtEl>
                                          <p:spTgt spid="3078"/>
                                        </p:tgtEl>
                                        <p:attrNameLst>
                                          <p:attrName>ppt_w</p:attrName>
                                        </p:attrNameLst>
                                      </p:cBhvr>
                                      <p:tavLst>
                                        <p:tav tm="0">
                                          <p:val>
                                            <p:fltVal val="0"/>
                                          </p:val>
                                        </p:tav>
                                        <p:tav tm="100000">
                                          <p:val>
                                            <p:strVal val="#ppt_w"/>
                                          </p:val>
                                        </p:tav>
                                      </p:tavLst>
                                    </p:anim>
                                    <p:anim calcmode="lin" valueType="num">
                                      <p:cBhvr>
                                        <p:cTn id="17" dur="500" fill="hold"/>
                                        <p:tgtEl>
                                          <p:spTgt spid="3078"/>
                                        </p:tgtEl>
                                        <p:attrNameLst>
                                          <p:attrName>ppt_h</p:attrName>
                                        </p:attrNameLst>
                                      </p:cBhvr>
                                      <p:tavLst>
                                        <p:tav tm="0">
                                          <p:val>
                                            <p:fltVal val="0"/>
                                          </p:val>
                                        </p:tav>
                                        <p:tav tm="100000">
                                          <p:val>
                                            <p:strVal val="#ppt_h"/>
                                          </p:val>
                                        </p:tav>
                                      </p:tavLst>
                                    </p:anim>
                                    <p:animEffect transition="in" filter="fade">
                                      <p:cBhvr>
                                        <p:cTn id="18" dur="500"/>
                                        <p:tgtEl>
                                          <p:spTgt spid="3078"/>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078" grpId="0"/>
      <p:bldP spid="30" grpId="0" bldLvl="0" animBg="1"/>
      <p:bldP spid="3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1"/>
          <p:cNvSpPr txBox="1"/>
          <p:nvPr/>
        </p:nvSpPr>
        <p:spPr>
          <a:xfrm>
            <a:off x="1918120" y="1780031"/>
            <a:ext cx="1064990" cy="900525"/>
          </a:xfrm>
          <a:prstGeom prst="rect">
            <a:avLst/>
          </a:prstGeom>
          <a:noFill/>
        </p:spPr>
        <p:txBody>
          <a:bodyPr wrap="square" lIns="68580" tIns="34290" rIns="68580" bIns="34290" rtlCol="0">
            <a:spAutoFit/>
          </a:bodyPr>
          <a:lstStyle/>
          <a:p>
            <a:pPr algn="ctr"/>
            <a:r>
              <a:rPr lang="en-US" altLang="zh-CN" sz="5400" b="1" dirty="0">
                <a:solidFill>
                  <a:schemeClr val="tx1">
                    <a:lumMod val="75000"/>
                    <a:lumOff val="25000"/>
                  </a:schemeClr>
                </a:solidFill>
                <a:latin typeface="+mj-lt"/>
              </a:rPr>
              <a:t>01</a:t>
            </a:r>
            <a:endParaRPr lang="zh-CN" altLang="en-US" sz="5400" b="1" dirty="0">
              <a:solidFill>
                <a:schemeClr val="tx1">
                  <a:lumMod val="75000"/>
                  <a:lumOff val="25000"/>
                </a:schemeClr>
              </a:solidFill>
              <a:latin typeface="+mj-lt"/>
            </a:endParaRPr>
          </a:p>
        </p:txBody>
      </p:sp>
      <p:cxnSp>
        <p:nvCxnSpPr>
          <p:cNvPr id="8" name="直接连接符 7"/>
          <p:cNvCxnSpPr/>
          <p:nvPr/>
        </p:nvCxnSpPr>
        <p:spPr>
          <a:xfrm>
            <a:off x="1753279" y="2573068"/>
            <a:ext cx="1378561" cy="0"/>
          </a:xfrm>
          <a:prstGeom prst="line">
            <a:avLst/>
          </a:prstGeom>
          <a:ln w="12700">
            <a:solidFill>
              <a:schemeClr val="tx1">
                <a:lumMod val="75000"/>
                <a:lumOff val="25000"/>
                <a:alpha val="78000"/>
              </a:schemeClr>
            </a:solidFill>
          </a:ln>
        </p:spPr>
        <p:style>
          <a:lnRef idx="1">
            <a:schemeClr val="accent1"/>
          </a:lnRef>
          <a:fillRef idx="0">
            <a:schemeClr val="accent1"/>
          </a:fillRef>
          <a:effectRef idx="0">
            <a:schemeClr val="accent1"/>
          </a:effectRef>
          <a:fontRef idx="minor">
            <a:schemeClr val="tx1"/>
          </a:fontRef>
        </p:style>
      </p:cxnSp>
      <p:sp>
        <p:nvSpPr>
          <p:cNvPr id="9" name="文本框 43"/>
          <p:cNvSpPr txBox="1"/>
          <p:nvPr/>
        </p:nvSpPr>
        <p:spPr>
          <a:xfrm>
            <a:off x="1918121" y="2617808"/>
            <a:ext cx="1033700" cy="407035"/>
          </a:xfrm>
          <a:prstGeom prst="rect">
            <a:avLst/>
          </a:prstGeom>
          <a:solidFill>
            <a:schemeClr val="tx1">
              <a:lumMod val="65000"/>
              <a:lumOff val="35000"/>
            </a:schemeClr>
          </a:solidFill>
        </p:spPr>
        <p:txBody>
          <a:bodyPr wrap="square" lIns="68580" tIns="34290" rIns="68580" bIns="34290" rtlCol="0">
            <a:spAutoFit/>
          </a:bodyPr>
          <a:lstStyle/>
          <a:p>
            <a:pPr algn="ctr"/>
            <a:endParaRPr lang="zh-CN" altLang="en-US" sz="1100" b="1" dirty="0">
              <a:solidFill>
                <a:schemeClr val="bg1"/>
              </a:solidFill>
              <a:latin typeface="+mj-lt"/>
            </a:endParaRPr>
          </a:p>
          <a:p>
            <a:pPr algn="ctr"/>
            <a:r>
              <a:rPr lang="en-US" altLang="zh-CN" sz="1100" b="1" dirty="0">
                <a:solidFill>
                  <a:schemeClr val="bg1"/>
                </a:solidFill>
                <a:latin typeface="+mj-lt"/>
              </a:rPr>
              <a:t>Grade 1</a:t>
            </a:r>
            <a:endParaRPr lang="en-US" altLang="zh-CN" sz="1100" b="1" dirty="0">
              <a:solidFill>
                <a:schemeClr val="bg1"/>
              </a:solidFill>
              <a:latin typeface="+mj-lt"/>
            </a:endParaRPr>
          </a:p>
        </p:txBody>
      </p:sp>
      <p:sp>
        <p:nvSpPr>
          <p:cNvPr id="10" name="文本框 46"/>
          <p:cNvSpPr txBox="1"/>
          <p:nvPr/>
        </p:nvSpPr>
        <p:spPr>
          <a:xfrm>
            <a:off x="3312705" y="2104492"/>
            <a:ext cx="2087387" cy="375920"/>
          </a:xfrm>
          <a:prstGeom prst="rect">
            <a:avLst/>
          </a:prstGeom>
          <a:noFill/>
        </p:spPr>
        <p:txBody>
          <a:bodyPr wrap="square" lIns="68580" tIns="34290" rIns="68580" bIns="34290" rtlCol="0">
            <a:spAutoFit/>
          </a:bodyPr>
          <a:lstStyle/>
          <a:p>
            <a:pPr>
              <a:defRPr/>
            </a:pPr>
            <a:r>
              <a:rPr lang="en-US" altLang="tr-TR" sz="2000" b="1" kern="0" dirty="0" err="1">
                <a:solidFill>
                  <a:schemeClr val="tx1">
                    <a:lumMod val="75000"/>
                    <a:lumOff val="25000"/>
                  </a:schemeClr>
                </a:solidFill>
                <a:latin typeface="+mj-lt"/>
                <a:ea typeface="Microsoft YaHei" pitchFamily="34" charset="-122"/>
                <a:cs typeface="Times New Roman" panose="02020603050405020304" pitchFamily="18" charset="0"/>
              </a:rPr>
              <a:t>Rhythm</a:t>
            </a:r>
            <a:endParaRPr lang="en-US" altLang="tr-TR" sz="2000" b="1" kern="0" dirty="0" err="1">
              <a:solidFill>
                <a:schemeClr val="tx1">
                  <a:lumMod val="75000"/>
                  <a:lumOff val="25000"/>
                </a:schemeClr>
              </a:solidFill>
              <a:latin typeface="+mj-lt"/>
              <a:ea typeface="Microsoft YaHei" pitchFamily="34" charset="-122"/>
              <a:cs typeface="Times New Roman" panose="02020603050405020304" pitchFamily="18" charset="0"/>
            </a:endParaRPr>
          </a:p>
        </p:txBody>
      </p:sp>
      <p:sp>
        <p:nvSpPr>
          <p:cNvPr id="11" name="矩形 10"/>
          <p:cNvSpPr/>
          <p:nvPr/>
        </p:nvSpPr>
        <p:spPr>
          <a:xfrm>
            <a:off x="3312705" y="2737071"/>
            <a:ext cx="4629320" cy="1101725"/>
          </a:xfrm>
          <a:prstGeom prst="rect">
            <a:avLst/>
          </a:prstGeom>
        </p:spPr>
        <p:txBody>
          <a:bodyPr wrap="square" lIns="68580" tIns="34290" rIns="68580" bIns="34290">
            <a:spAutoFit/>
          </a:bodyPr>
          <a:lstStyle/>
          <a:p>
            <a:pPr>
              <a:lnSpc>
                <a:spcPct val="120000"/>
              </a:lnSpc>
            </a:pPr>
            <a:r>
              <a:rPr lang="en-US" altLang="zh-CN" sz="1400" dirty="0">
                <a:solidFill>
                  <a:schemeClr val="tx1">
                    <a:lumMod val="50000"/>
                    <a:lumOff val="50000"/>
                  </a:schemeClr>
                </a:solidFill>
                <a:latin typeface="+mj-lt"/>
              </a:rPr>
              <a:t>TIME VALUES</a:t>
            </a:r>
            <a:endParaRPr lang="en-US" altLang="zh-CN" sz="1400" dirty="0">
              <a:solidFill>
                <a:schemeClr val="tx1">
                  <a:lumMod val="50000"/>
                  <a:lumOff val="50000"/>
                </a:schemeClr>
              </a:solidFill>
              <a:latin typeface="+mj-lt"/>
            </a:endParaRPr>
          </a:p>
          <a:p>
            <a:pPr>
              <a:lnSpc>
                <a:spcPct val="120000"/>
              </a:lnSpc>
            </a:pPr>
            <a:r>
              <a:rPr lang="en-US" altLang="zh-CN" sz="1400" dirty="0">
                <a:solidFill>
                  <a:schemeClr val="tx1">
                    <a:lumMod val="50000"/>
                    <a:lumOff val="50000"/>
                  </a:schemeClr>
                </a:solidFill>
                <a:latin typeface="+mj-lt"/>
              </a:rPr>
              <a:t>BARS AND METRE</a:t>
            </a:r>
            <a:endParaRPr lang="en-US" altLang="zh-CN" sz="1400" dirty="0">
              <a:solidFill>
                <a:schemeClr val="tx1">
                  <a:lumMod val="50000"/>
                  <a:lumOff val="50000"/>
                </a:schemeClr>
              </a:solidFill>
              <a:latin typeface="+mj-lt"/>
            </a:endParaRPr>
          </a:p>
          <a:p>
            <a:pPr>
              <a:lnSpc>
                <a:spcPct val="120000"/>
              </a:lnSpc>
            </a:pPr>
            <a:r>
              <a:rPr lang="en-US" altLang="zh-CN" sz="1400" dirty="0">
                <a:solidFill>
                  <a:schemeClr val="tx1">
                    <a:lumMod val="50000"/>
                    <a:lumOff val="50000"/>
                  </a:schemeClr>
                </a:solidFill>
                <a:latin typeface="+mj-lt"/>
              </a:rPr>
              <a:t>TIME SIGNATURE</a:t>
            </a:r>
            <a:endParaRPr lang="en-US" altLang="zh-CN" sz="1400" dirty="0">
              <a:solidFill>
                <a:schemeClr val="tx1">
                  <a:lumMod val="50000"/>
                  <a:lumOff val="50000"/>
                </a:schemeClr>
              </a:solidFill>
              <a:latin typeface="+mj-lt"/>
            </a:endParaRPr>
          </a:p>
          <a:p>
            <a:pPr>
              <a:lnSpc>
                <a:spcPct val="120000"/>
              </a:lnSpc>
            </a:pPr>
            <a:r>
              <a:rPr lang="en-US" altLang="zh-CN" sz="1400" dirty="0">
                <a:solidFill>
                  <a:schemeClr val="tx1">
                    <a:lumMod val="50000"/>
                    <a:lumOff val="50000"/>
                  </a:schemeClr>
                </a:solidFill>
                <a:latin typeface="+mj-lt"/>
              </a:rPr>
              <a:t>CLAPPING RHYTHM</a:t>
            </a:r>
            <a:endParaRPr lang="en-US" altLang="zh-CN" sz="1400" dirty="0">
              <a:solidFill>
                <a:schemeClr val="tx1">
                  <a:lumMod val="50000"/>
                  <a:lumOff val="50000"/>
                </a:schemeClr>
              </a:solidFill>
              <a:latin typeface="+mj-l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par>
                                <p:cTn id="8" presetID="35" presetClass="path" presetSubtype="0" decel="40000" fill="hold" nodeType="withEffect">
                                  <p:stCondLst>
                                    <p:cond delay="0"/>
                                  </p:stCondLst>
                                  <p:childTnLst>
                                    <p:animMotion origin="layout" path="M 0.03073 1.11111E-6 L -0.15924 1.11111E-6 " pathEditMode="relative" rAng="0" ptsTypes="AA">
                                      <p:cBhvr>
                                        <p:cTn id="9" dur="750" spd="-100000" fill="hold"/>
                                        <p:tgtEl>
                                          <p:spTgt spid="8"/>
                                        </p:tgtEl>
                                        <p:attrNameLst>
                                          <p:attrName>ppt_x</p:attrName>
                                          <p:attrName>ppt_y</p:attrName>
                                        </p:attrNameLst>
                                      </p:cBhvr>
                                      <p:rCtr x="-9505" y="0"/>
                                    </p:animMotion>
                                  </p:childTnLst>
                                </p:cTn>
                              </p:par>
                              <p:par>
                                <p:cTn id="10" presetID="35" presetClass="path" presetSubtype="0" accel="40000" decel="40000" fill="hold" nodeType="withEffect">
                                  <p:stCondLst>
                                    <p:cond delay="750"/>
                                  </p:stCondLst>
                                  <p:childTnLst>
                                    <p:animMotion origin="layout" path="M 0.03073 7.40741E-7 L -6.25E-7 7.40741E-7 " pathEditMode="relative" rAng="0" ptsTypes="AA">
                                      <p:cBhvr>
                                        <p:cTn id="11" dur="750" fill="hold"/>
                                        <p:tgtEl>
                                          <p:spTgt spid="8"/>
                                        </p:tgtEl>
                                        <p:attrNameLst>
                                          <p:attrName>ppt_x</p:attrName>
                                          <p:attrName>ppt_y</p:attrName>
                                        </p:attrNameLst>
                                      </p:cBhvr>
                                      <p:rCtr x="-1536" y="0"/>
                                    </p:animMotion>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5" presetClass="path" presetSubtype="0" decel="40000" fill="hold" grpId="1" nodeType="withEffect">
                                  <p:stCondLst>
                                    <p:cond delay="0"/>
                                  </p:stCondLst>
                                  <p:childTnLst>
                                    <p:animMotion origin="layout" path="M 0.03073 1.11111E-6 L -0.15924 1.11111E-6 " pathEditMode="relative" rAng="0" ptsTypes="AA">
                                      <p:cBhvr>
                                        <p:cTn id="16" dur="750" spd="-100000" fill="hold"/>
                                        <p:tgtEl>
                                          <p:spTgt spid="7"/>
                                        </p:tgtEl>
                                        <p:attrNameLst>
                                          <p:attrName>ppt_x</p:attrName>
                                          <p:attrName>ppt_y</p:attrName>
                                        </p:attrNameLst>
                                      </p:cBhvr>
                                      <p:rCtr x="-9505" y="0"/>
                                    </p:animMotion>
                                  </p:childTnLst>
                                </p:cTn>
                              </p:par>
                              <p:par>
                                <p:cTn id="17" presetID="35" presetClass="path" presetSubtype="0" accel="40000" decel="40000" fill="hold" grpId="2" nodeType="withEffect">
                                  <p:stCondLst>
                                    <p:cond delay="750"/>
                                  </p:stCondLst>
                                  <p:childTnLst>
                                    <p:animMotion origin="layout" path="M 0.03073 7.40741E-7 L -6.25E-7 7.40741E-7 " pathEditMode="relative" rAng="0" ptsTypes="AA">
                                      <p:cBhvr>
                                        <p:cTn id="18" dur="750" fill="hold"/>
                                        <p:tgtEl>
                                          <p:spTgt spid="7"/>
                                        </p:tgtEl>
                                        <p:attrNameLst>
                                          <p:attrName>ppt_x</p:attrName>
                                          <p:attrName>ppt_y</p:attrName>
                                        </p:attrNameLst>
                                      </p:cBhvr>
                                      <p:rCtr x="-1536" y="0"/>
                                    </p:animMotion>
                                  </p:childTnLst>
                                </p:cTn>
                              </p:par>
                              <p:par>
                                <p:cTn id="19" presetID="10" presetClass="entr" presetSubtype="0" fill="hold" grpId="0"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accel="40000" decel="40000" fill="hold" grpId="1" nodeType="withEffect">
                                  <p:stCondLst>
                                    <p:cond delay="750"/>
                                  </p:stCondLst>
                                  <p:childTnLst>
                                    <p:animMotion origin="layout" path="M 0.03073 7.40741E-7 L -6.25E-7 7.40741E-7 " pathEditMode="relative" rAng="0" ptsTypes="AA">
                                      <p:cBhvr>
                                        <p:cTn id="23" dur="750" fill="hold"/>
                                        <p:tgtEl>
                                          <p:spTgt spid="9"/>
                                        </p:tgtEl>
                                        <p:attrNameLst>
                                          <p:attrName>ppt_x</p:attrName>
                                          <p:attrName>ppt_y</p:attrName>
                                        </p:attrNameLst>
                                      </p:cBhvr>
                                      <p:rCtr x="-1536" y="0"/>
                                    </p:animMotion>
                                  </p:childTnLst>
                                </p:cTn>
                              </p:par>
                              <p:par>
                                <p:cTn id="24" presetID="22" presetClass="entr" presetSubtype="8" fill="hold" grpId="0" nodeType="withEffect">
                                  <p:stCondLst>
                                    <p:cond delay="125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par>
                                <p:cTn id="27" presetID="22" presetClass="entr" presetSubtype="8" fill="hold" grpId="0" nodeType="withEffect">
                                  <p:stCondLst>
                                    <p:cond delay="125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9" grpId="0" bldLvl="0" animBg="1"/>
      <p:bldP spid="9" grpId="1" bldLvl="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46"/>
          <p:cNvSpPr txBox="1"/>
          <p:nvPr/>
        </p:nvSpPr>
        <p:spPr>
          <a:xfrm>
            <a:off x="1694815" y="843915"/>
            <a:ext cx="5755005" cy="375920"/>
          </a:xfrm>
          <a:prstGeom prst="rect">
            <a:avLst/>
          </a:prstGeom>
          <a:noFill/>
        </p:spPr>
        <p:txBody>
          <a:bodyPr wrap="square" lIns="68580" tIns="34290" rIns="68580" bIns="34290" rtlCol="0">
            <a:spAutoFit/>
          </a:bodyPr>
          <a:lstStyle/>
          <a:p>
            <a:pPr>
              <a:defRPr/>
            </a:pPr>
            <a:r>
              <a:rPr lang="en-US" altLang="tr-TR" sz="2000" b="1" kern="0" dirty="0" err="1">
                <a:solidFill>
                  <a:schemeClr val="tx1">
                    <a:lumMod val="75000"/>
                    <a:lumOff val="25000"/>
                  </a:schemeClr>
                </a:solidFill>
                <a:latin typeface="+mj-lt"/>
                <a:ea typeface="Microsoft YaHei" pitchFamily="34" charset="-122"/>
                <a:cs typeface="Times New Roman" panose="02020603050405020304" pitchFamily="18" charset="0"/>
              </a:rPr>
              <a:t>Terms &amp; Signs for the day:</a:t>
            </a:r>
            <a:endParaRPr lang="en-US" altLang="tr-TR" sz="2000" b="1" kern="0" dirty="0" err="1">
              <a:solidFill>
                <a:schemeClr val="tx1">
                  <a:lumMod val="75000"/>
                  <a:lumOff val="25000"/>
                </a:schemeClr>
              </a:solidFill>
              <a:latin typeface="+mj-lt"/>
              <a:ea typeface="Microsoft YaHei" pitchFamily="34" charset="-122"/>
              <a:cs typeface="Times New Roman" panose="02020603050405020304" pitchFamily="18" charset="0"/>
            </a:endParaRPr>
          </a:p>
        </p:txBody>
      </p:sp>
      <p:sp>
        <p:nvSpPr>
          <p:cNvPr id="11" name="矩形 10"/>
          <p:cNvSpPr/>
          <p:nvPr/>
        </p:nvSpPr>
        <p:spPr>
          <a:xfrm>
            <a:off x="1727110" y="1456276"/>
            <a:ext cx="4629320" cy="1101725"/>
          </a:xfrm>
          <a:prstGeom prst="rect">
            <a:avLst/>
          </a:prstGeom>
        </p:spPr>
        <p:txBody>
          <a:bodyPr wrap="square" lIns="68580" tIns="34290" rIns="68580" bIns="34290">
            <a:spAutoFit/>
          </a:bodyPr>
          <a:lstStyle/>
          <a:p>
            <a:pPr>
              <a:lnSpc>
                <a:spcPct val="120000"/>
              </a:lnSpc>
            </a:pPr>
            <a:r>
              <a:rPr lang="en-US" altLang="zh-CN" sz="1400" dirty="0">
                <a:solidFill>
                  <a:schemeClr val="tx1">
                    <a:lumMod val="50000"/>
                    <a:lumOff val="50000"/>
                  </a:schemeClr>
                </a:solidFill>
                <a:latin typeface="+mj-lt"/>
              </a:rPr>
              <a:t>Piano (p) - quiet</a:t>
            </a:r>
            <a:endParaRPr lang="en-US" altLang="zh-CN" sz="1400" dirty="0">
              <a:solidFill>
                <a:schemeClr val="tx1">
                  <a:lumMod val="50000"/>
                  <a:lumOff val="50000"/>
                </a:schemeClr>
              </a:solidFill>
              <a:latin typeface="+mj-lt"/>
            </a:endParaRPr>
          </a:p>
          <a:p>
            <a:pPr>
              <a:lnSpc>
                <a:spcPct val="120000"/>
              </a:lnSpc>
            </a:pPr>
            <a:r>
              <a:rPr lang="en-US" altLang="zh-CN" sz="1400" dirty="0">
                <a:solidFill>
                  <a:schemeClr val="tx1">
                    <a:lumMod val="50000"/>
                    <a:lumOff val="50000"/>
                  </a:schemeClr>
                </a:solidFill>
                <a:latin typeface="+mj-lt"/>
              </a:rPr>
              <a:t>Forte (f) - loud</a:t>
            </a:r>
            <a:endParaRPr lang="en-US" altLang="zh-CN" sz="1400" dirty="0">
              <a:solidFill>
                <a:schemeClr val="tx1">
                  <a:lumMod val="50000"/>
                  <a:lumOff val="50000"/>
                </a:schemeClr>
              </a:solidFill>
              <a:latin typeface="+mj-lt"/>
            </a:endParaRPr>
          </a:p>
          <a:p>
            <a:pPr>
              <a:lnSpc>
                <a:spcPct val="120000"/>
              </a:lnSpc>
            </a:pPr>
            <a:r>
              <a:rPr lang="en-US" altLang="zh-CN" sz="1400" dirty="0">
                <a:solidFill>
                  <a:schemeClr val="tx1">
                    <a:lumMod val="50000"/>
                    <a:lumOff val="50000"/>
                  </a:schemeClr>
                </a:solidFill>
                <a:latin typeface="+mj-lt"/>
              </a:rPr>
              <a:t>Crescendo (cresc) - Gradually getting louder</a:t>
            </a:r>
            <a:endParaRPr lang="en-US" altLang="zh-CN" sz="1400" dirty="0">
              <a:solidFill>
                <a:schemeClr val="tx1">
                  <a:lumMod val="50000"/>
                  <a:lumOff val="50000"/>
                </a:schemeClr>
              </a:solidFill>
              <a:latin typeface="+mj-lt"/>
            </a:endParaRPr>
          </a:p>
          <a:p>
            <a:pPr>
              <a:lnSpc>
                <a:spcPct val="120000"/>
              </a:lnSpc>
            </a:pPr>
            <a:r>
              <a:rPr lang="en-US" altLang="zh-CN" sz="1400" dirty="0">
                <a:solidFill>
                  <a:schemeClr val="tx1">
                    <a:lumMod val="50000"/>
                    <a:lumOff val="50000"/>
                  </a:schemeClr>
                </a:solidFill>
                <a:latin typeface="+mj-lt"/>
              </a:rPr>
              <a:t>Diminuendo (dim) - Gradually getting quieter</a:t>
            </a:r>
            <a:endParaRPr lang="en-US" altLang="zh-CN" sz="1400" dirty="0">
              <a:solidFill>
                <a:schemeClr val="tx1">
                  <a:lumMod val="50000"/>
                  <a:lumOff val="50000"/>
                </a:schemeClr>
              </a:solidFill>
              <a:latin typeface="+mj-l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22" presetClass="entr" presetSubtype="8" fill="hold" grpId="0"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4235512" y="3007903"/>
            <a:ext cx="5588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a:off x="5848351" y="3016053"/>
            <a:ext cx="282810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flipH="1">
            <a:off x="566057" y="3016053"/>
            <a:ext cx="260948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矩形 14"/>
          <p:cNvSpPr/>
          <p:nvPr/>
        </p:nvSpPr>
        <p:spPr>
          <a:xfrm>
            <a:off x="5997528" y="1820517"/>
            <a:ext cx="819150" cy="345440"/>
          </a:xfrm>
          <a:prstGeom prst="rect">
            <a:avLst/>
          </a:prstGeom>
        </p:spPr>
        <p:txBody>
          <a:bodyPr wrap="none" lIns="68580" tIns="34290" rIns="68580" bIns="34290">
            <a:spAutoFit/>
          </a:bodyPr>
          <a:lstStyle/>
          <a:p>
            <a:r>
              <a:rPr lang="en-US" altLang="tr-TR" dirty="0">
                <a:solidFill>
                  <a:schemeClr val="tx1">
                    <a:lumMod val="75000"/>
                    <a:lumOff val="25000"/>
                  </a:schemeClr>
                </a:solidFill>
                <a:ea typeface="Microsoft YaHei" pitchFamily="34" charset="-122"/>
              </a:rPr>
              <a:t>Minim</a:t>
            </a:r>
            <a:endParaRPr lang="en-US" altLang="tr-TR" dirty="0">
              <a:solidFill>
                <a:schemeClr val="tx1">
                  <a:lumMod val="75000"/>
                  <a:lumOff val="25000"/>
                </a:schemeClr>
              </a:solidFill>
              <a:ea typeface="Microsoft YaHei" pitchFamily="34" charset="-122"/>
            </a:endParaRPr>
          </a:p>
        </p:txBody>
      </p:sp>
      <p:sp>
        <p:nvSpPr>
          <p:cNvPr id="16" name="矩形 15"/>
          <p:cNvSpPr/>
          <p:nvPr/>
        </p:nvSpPr>
        <p:spPr>
          <a:xfrm>
            <a:off x="6012160" y="2108177"/>
            <a:ext cx="1680865" cy="843280"/>
          </a:xfrm>
          <a:prstGeom prst="rect">
            <a:avLst/>
          </a:prstGeom>
        </p:spPr>
        <p:txBody>
          <a:bodyPr wrap="square" lIns="68580" tIns="34290" rIns="68580" bIns="34290">
            <a:spAutoFit/>
          </a:bodyPr>
          <a:lstStyle/>
          <a:p>
            <a:pPr>
              <a:lnSpc>
                <a:spcPct val="120000"/>
              </a:lnSpc>
            </a:pPr>
            <a:r>
              <a:rPr lang="en-US" altLang="tr-TR" sz="1400" dirty="0">
                <a:solidFill>
                  <a:schemeClr val="tx1">
                    <a:lumMod val="50000"/>
                    <a:lumOff val="50000"/>
                  </a:schemeClr>
                </a:solidFill>
                <a:latin typeface="+mj-lt"/>
                <a:ea typeface="Microsoft YaHei" pitchFamily="34" charset="-122"/>
              </a:rPr>
              <a:t>Also called a half note. It has 2 counts</a:t>
            </a:r>
            <a:endParaRPr lang="en-US" altLang="tr-TR" sz="1400" dirty="0">
              <a:solidFill>
                <a:schemeClr val="tx1">
                  <a:lumMod val="50000"/>
                  <a:lumOff val="50000"/>
                </a:schemeClr>
              </a:solidFill>
              <a:latin typeface="+mj-lt"/>
              <a:ea typeface="Microsoft YaHei" pitchFamily="34" charset="-122"/>
            </a:endParaRPr>
          </a:p>
        </p:txBody>
      </p:sp>
      <p:sp>
        <p:nvSpPr>
          <p:cNvPr id="18" name="矩形 17"/>
          <p:cNvSpPr/>
          <p:nvPr/>
        </p:nvSpPr>
        <p:spPr>
          <a:xfrm>
            <a:off x="5997528" y="3656003"/>
            <a:ext cx="871220" cy="345440"/>
          </a:xfrm>
          <a:prstGeom prst="rect">
            <a:avLst/>
          </a:prstGeom>
        </p:spPr>
        <p:txBody>
          <a:bodyPr wrap="none" lIns="68580" tIns="34290" rIns="68580" bIns="34290">
            <a:spAutoFit/>
          </a:bodyPr>
          <a:lstStyle/>
          <a:p>
            <a:r>
              <a:rPr lang="en-US" altLang="tr-TR" dirty="0" err="1">
                <a:solidFill>
                  <a:schemeClr val="tx1">
                    <a:lumMod val="75000"/>
                    <a:lumOff val="25000"/>
                  </a:schemeClr>
                </a:solidFill>
                <a:ea typeface="Microsoft YaHei" pitchFamily="34" charset="-122"/>
              </a:rPr>
              <a:t>Quaver</a:t>
            </a:r>
            <a:endParaRPr lang="en-US" altLang="tr-TR" dirty="0" err="1">
              <a:solidFill>
                <a:schemeClr val="tx1">
                  <a:lumMod val="75000"/>
                  <a:lumOff val="25000"/>
                </a:schemeClr>
              </a:solidFill>
              <a:ea typeface="Microsoft YaHei" pitchFamily="34" charset="-122"/>
            </a:endParaRPr>
          </a:p>
        </p:txBody>
      </p:sp>
      <p:sp>
        <p:nvSpPr>
          <p:cNvPr id="19" name="矩形 18"/>
          <p:cNvSpPr/>
          <p:nvPr/>
        </p:nvSpPr>
        <p:spPr>
          <a:xfrm>
            <a:off x="6012160" y="3918652"/>
            <a:ext cx="1680865" cy="843280"/>
          </a:xfrm>
          <a:prstGeom prst="rect">
            <a:avLst/>
          </a:prstGeom>
        </p:spPr>
        <p:txBody>
          <a:bodyPr wrap="square" lIns="68580" tIns="34290" rIns="68580" bIns="34290">
            <a:spAutoFit/>
          </a:bodyPr>
          <a:lstStyle/>
          <a:p>
            <a:pPr>
              <a:lnSpc>
                <a:spcPct val="120000"/>
              </a:lnSpc>
            </a:pPr>
            <a:r>
              <a:rPr lang="en-US" altLang="tr-TR" sz="1400" dirty="0">
                <a:solidFill>
                  <a:schemeClr val="tx1">
                    <a:lumMod val="50000"/>
                    <a:lumOff val="50000"/>
                  </a:schemeClr>
                </a:solidFill>
                <a:latin typeface="+mj-lt"/>
                <a:ea typeface="Microsoft YaHei" pitchFamily="34" charset="-122"/>
              </a:rPr>
              <a:t>Also called eighth note. It has 1/2 count</a:t>
            </a:r>
            <a:endParaRPr lang="en-US" altLang="tr-TR" sz="1400" dirty="0">
              <a:solidFill>
                <a:schemeClr val="tx1">
                  <a:lumMod val="50000"/>
                  <a:lumOff val="50000"/>
                </a:schemeClr>
              </a:solidFill>
              <a:latin typeface="+mj-lt"/>
              <a:ea typeface="Microsoft YaHei" pitchFamily="34" charset="-122"/>
            </a:endParaRPr>
          </a:p>
        </p:txBody>
      </p:sp>
      <p:sp>
        <p:nvSpPr>
          <p:cNvPr id="20" name="矩形 19"/>
          <p:cNvSpPr/>
          <p:nvPr/>
        </p:nvSpPr>
        <p:spPr>
          <a:xfrm>
            <a:off x="1497463" y="1753108"/>
            <a:ext cx="1200150" cy="345440"/>
          </a:xfrm>
          <a:prstGeom prst="rect">
            <a:avLst/>
          </a:prstGeom>
        </p:spPr>
        <p:txBody>
          <a:bodyPr wrap="none" lIns="68580" tIns="34290" rIns="68580" bIns="34290">
            <a:spAutoFit/>
          </a:bodyPr>
          <a:lstStyle/>
          <a:p>
            <a:r>
              <a:rPr lang="en-US" altLang="zh-CN" dirty="0">
                <a:solidFill>
                  <a:schemeClr val="tx1">
                    <a:lumMod val="75000"/>
                    <a:lumOff val="25000"/>
                  </a:schemeClr>
                </a:solidFill>
                <a:ea typeface="Microsoft YaHei" pitchFamily="34" charset="-122"/>
              </a:rPr>
              <a:t>Semibreve</a:t>
            </a:r>
            <a:endParaRPr lang="en-US" altLang="zh-CN" dirty="0">
              <a:solidFill>
                <a:schemeClr val="tx1">
                  <a:lumMod val="75000"/>
                  <a:lumOff val="25000"/>
                </a:schemeClr>
              </a:solidFill>
              <a:ea typeface="Microsoft YaHei" pitchFamily="34" charset="-122"/>
            </a:endParaRPr>
          </a:p>
        </p:txBody>
      </p:sp>
      <p:sp>
        <p:nvSpPr>
          <p:cNvPr id="21" name="矩形 20"/>
          <p:cNvSpPr/>
          <p:nvPr/>
        </p:nvSpPr>
        <p:spPr>
          <a:xfrm>
            <a:off x="1511660" y="2065195"/>
            <a:ext cx="1680865" cy="843280"/>
          </a:xfrm>
          <a:prstGeom prst="rect">
            <a:avLst/>
          </a:prstGeom>
        </p:spPr>
        <p:txBody>
          <a:bodyPr wrap="square" lIns="68580" tIns="34290" rIns="68580" bIns="34290">
            <a:spAutoFit/>
          </a:bodyPr>
          <a:lstStyle/>
          <a:p>
            <a:pPr>
              <a:lnSpc>
                <a:spcPct val="120000"/>
              </a:lnSpc>
            </a:pPr>
            <a:r>
              <a:rPr lang="en-US" altLang="tr-TR" sz="1400" dirty="0">
                <a:solidFill>
                  <a:schemeClr val="tx1">
                    <a:lumMod val="50000"/>
                    <a:lumOff val="50000"/>
                  </a:schemeClr>
                </a:solidFill>
                <a:latin typeface="+mj-lt"/>
                <a:ea typeface="Microsoft YaHei" pitchFamily="34" charset="-122"/>
              </a:rPr>
              <a:t>Also called a whole note. It has 4 counts</a:t>
            </a:r>
            <a:endParaRPr lang="en-US" altLang="tr-TR" sz="1400" dirty="0">
              <a:solidFill>
                <a:schemeClr val="tx1">
                  <a:lumMod val="50000"/>
                  <a:lumOff val="50000"/>
                </a:schemeClr>
              </a:solidFill>
              <a:latin typeface="+mj-lt"/>
              <a:ea typeface="Microsoft YaHei" pitchFamily="34" charset="-122"/>
            </a:endParaRPr>
          </a:p>
        </p:txBody>
      </p:sp>
      <p:sp>
        <p:nvSpPr>
          <p:cNvPr id="26" name="矩形 25"/>
          <p:cNvSpPr/>
          <p:nvPr/>
        </p:nvSpPr>
        <p:spPr>
          <a:xfrm>
            <a:off x="1512104" y="3619999"/>
            <a:ext cx="1005205" cy="345440"/>
          </a:xfrm>
          <a:prstGeom prst="rect">
            <a:avLst/>
          </a:prstGeom>
        </p:spPr>
        <p:txBody>
          <a:bodyPr wrap="none" lIns="68580" tIns="34290" rIns="68580" bIns="34290">
            <a:spAutoFit/>
          </a:bodyPr>
          <a:lstStyle/>
          <a:p>
            <a:r>
              <a:rPr lang="en-US" altLang="tr-TR" dirty="0" err="1">
                <a:solidFill>
                  <a:schemeClr val="tx1">
                    <a:lumMod val="75000"/>
                    <a:lumOff val="25000"/>
                  </a:schemeClr>
                </a:solidFill>
                <a:ea typeface="Microsoft YaHei" pitchFamily="34" charset="-122"/>
              </a:rPr>
              <a:t>Crotchet</a:t>
            </a:r>
            <a:endParaRPr lang="en-US" altLang="tr-TR" dirty="0" err="1">
              <a:solidFill>
                <a:schemeClr val="tx1">
                  <a:lumMod val="75000"/>
                  <a:lumOff val="25000"/>
                </a:schemeClr>
              </a:solidFill>
              <a:ea typeface="Microsoft YaHei" pitchFamily="34" charset="-122"/>
            </a:endParaRPr>
          </a:p>
        </p:txBody>
      </p:sp>
      <p:sp>
        <p:nvSpPr>
          <p:cNvPr id="27" name="矩形 26"/>
          <p:cNvSpPr/>
          <p:nvPr/>
        </p:nvSpPr>
        <p:spPr>
          <a:xfrm>
            <a:off x="1511660" y="3875670"/>
            <a:ext cx="1680865" cy="843280"/>
          </a:xfrm>
          <a:prstGeom prst="rect">
            <a:avLst/>
          </a:prstGeom>
        </p:spPr>
        <p:txBody>
          <a:bodyPr wrap="square" lIns="68580" tIns="34290" rIns="68580" bIns="34290">
            <a:spAutoFit/>
          </a:bodyPr>
          <a:lstStyle/>
          <a:p>
            <a:pPr>
              <a:lnSpc>
                <a:spcPct val="120000"/>
              </a:lnSpc>
            </a:pPr>
            <a:r>
              <a:rPr lang="en-US" altLang="tr-TR" sz="1400" dirty="0">
                <a:solidFill>
                  <a:schemeClr val="tx1">
                    <a:lumMod val="50000"/>
                    <a:lumOff val="50000"/>
                  </a:schemeClr>
                </a:solidFill>
                <a:latin typeface="+mj-lt"/>
                <a:ea typeface="Microsoft YaHei" pitchFamily="34" charset="-122"/>
              </a:rPr>
              <a:t>Also called a quarter note. It has 1 count</a:t>
            </a:r>
            <a:endParaRPr lang="en-US" altLang="tr-TR" sz="1400" dirty="0">
              <a:solidFill>
                <a:schemeClr val="tx1">
                  <a:lumMod val="50000"/>
                  <a:lumOff val="50000"/>
                </a:schemeClr>
              </a:solidFill>
              <a:latin typeface="+mj-lt"/>
              <a:ea typeface="Microsoft YaHei" pitchFamily="34" charset="-122"/>
            </a:endParaRPr>
          </a:p>
        </p:txBody>
      </p:sp>
      <p:sp>
        <p:nvSpPr>
          <p:cNvPr id="2" name="Text Box 1"/>
          <p:cNvSpPr txBox="1"/>
          <p:nvPr/>
        </p:nvSpPr>
        <p:spPr>
          <a:xfrm>
            <a:off x="3204210" y="339725"/>
            <a:ext cx="1005205" cy="2646045"/>
          </a:xfrm>
          <a:prstGeom prst="rect">
            <a:avLst/>
          </a:prstGeom>
          <a:noFill/>
        </p:spPr>
        <p:txBody>
          <a:bodyPr wrap="square" rtlCol="0" anchor="t">
            <a:spAutoFit/>
          </a:bodyPr>
          <a:p>
            <a:r>
              <a:rPr lang="en-US" sz="16600"/>
              <a:t>𝅝</a:t>
            </a:r>
            <a:endParaRPr lang="en-US" sz="16600"/>
          </a:p>
        </p:txBody>
      </p:sp>
      <p:sp>
        <p:nvSpPr>
          <p:cNvPr id="3" name="Text Box 2"/>
          <p:cNvSpPr txBox="1"/>
          <p:nvPr/>
        </p:nvSpPr>
        <p:spPr>
          <a:xfrm>
            <a:off x="4860290" y="339725"/>
            <a:ext cx="1126490" cy="2646045"/>
          </a:xfrm>
          <a:prstGeom prst="rect">
            <a:avLst/>
          </a:prstGeom>
          <a:noFill/>
        </p:spPr>
        <p:txBody>
          <a:bodyPr wrap="square" rtlCol="0" anchor="t">
            <a:spAutoFit/>
          </a:bodyPr>
          <a:p>
            <a:r>
              <a:rPr lang="en-US" sz="16600"/>
              <a:t>𝅗𝅥</a:t>
            </a:r>
            <a:endParaRPr lang="en-US" sz="16600"/>
          </a:p>
        </p:txBody>
      </p:sp>
      <p:sp>
        <p:nvSpPr>
          <p:cNvPr id="4" name="Text Box 3"/>
          <p:cNvSpPr txBox="1"/>
          <p:nvPr/>
        </p:nvSpPr>
        <p:spPr>
          <a:xfrm>
            <a:off x="3287395" y="2139950"/>
            <a:ext cx="1280160" cy="2646045"/>
          </a:xfrm>
          <a:prstGeom prst="rect">
            <a:avLst/>
          </a:prstGeom>
          <a:noFill/>
        </p:spPr>
        <p:txBody>
          <a:bodyPr wrap="square" rtlCol="0" anchor="t">
            <a:spAutoFit/>
          </a:bodyPr>
          <a:p>
            <a:r>
              <a:rPr lang="en-US" sz="16600"/>
              <a:t>𝅘𝅥</a:t>
            </a:r>
            <a:endParaRPr lang="en-US" sz="16600"/>
          </a:p>
        </p:txBody>
      </p:sp>
      <p:sp>
        <p:nvSpPr>
          <p:cNvPr id="5" name="Text Box 4"/>
          <p:cNvSpPr txBox="1"/>
          <p:nvPr/>
        </p:nvSpPr>
        <p:spPr>
          <a:xfrm>
            <a:off x="4782820" y="2165985"/>
            <a:ext cx="2540000" cy="2646045"/>
          </a:xfrm>
          <a:prstGeom prst="rect">
            <a:avLst/>
          </a:prstGeom>
          <a:noFill/>
        </p:spPr>
        <p:txBody>
          <a:bodyPr wrap="square" rtlCol="0" anchor="t">
            <a:spAutoFit/>
          </a:bodyPr>
          <a:p>
            <a:r>
              <a:rPr lang="en-US" sz="16600"/>
              <a:t>𝅘𝅥𝅮</a:t>
            </a:r>
            <a:endParaRPr lang="en-US" sz="16600"/>
          </a:p>
        </p:txBody>
      </p:sp>
      <p:sp>
        <p:nvSpPr>
          <p:cNvPr id="25" name="Text Box 24"/>
          <p:cNvSpPr txBox="1"/>
          <p:nvPr/>
        </p:nvSpPr>
        <p:spPr>
          <a:xfrm>
            <a:off x="7308850" y="3112770"/>
            <a:ext cx="1602740" cy="3169285"/>
          </a:xfrm>
          <a:prstGeom prst="rect">
            <a:avLst/>
          </a:prstGeom>
          <a:noFill/>
        </p:spPr>
        <p:txBody>
          <a:bodyPr wrap="square" rtlCol="0" anchor="t">
            <a:spAutoFit/>
          </a:bodyPr>
          <a:p>
            <a:r>
              <a:rPr lang="en-US" sz="10000">
                <a:sym typeface="+mn-ea"/>
              </a:rPr>
              <a:t>𝅘𝅥 𝅘𝅥</a:t>
            </a:r>
            <a:endParaRPr lang="en-US" sz="10000"/>
          </a:p>
          <a:p>
            <a:endParaRPr lang="en-US" sz="10000"/>
          </a:p>
        </p:txBody>
      </p:sp>
      <p:cxnSp>
        <p:nvCxnSpPr>
          <p:cNvPr id="23" name="Straight Connector 22"/>
          <p:cNvCxnSpPr/>
          <p:nvPr/>
        </p:nvCxnSpPr>
        <p:spPr>
          <a:xfrm flipV="1">
            <a:off x="7740650" y="3400425"/>
            <a:ext cx="718820" cy="635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Text Box 23"/>
          <p:cNvSpPr txBox="1"/>
          <p:nvPr/>
        </p:nvSpPr>
        <p:spPr>
          <a:xfrm>
            <a:off x="3780155" y="880110"/>
            <a:ext cx="1399540" cy="368300"/>
          </a:xfrm>
          <a:prstGeom prst="rect">
            <a:avLst/>
          </a:prstGeom>
          <a:noFill/>
        </p:spPr>
        <p:txBody>
          <a:bodyPr wrap="none" rtlCol="0">
            <a:spAutoFit/>
          </a:bodyPr>
          <a:p>
            <a:r>
              <a:rPr lang="en-US"/>
              <a:t>Note Values</a:t>
            </a:r>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3780155" y="-704215"/>
            <a:ext cx="1212850" cy="2646045"/>
          </a:xfrm>
          <a:prstGeom prst="rect">
            <a:avLst/>
          </a:prstGeom>
          <a:noFill/>
        </p:spPr>
        <p:txBody>
          <a:bodyPr wrap="square" rtlCol="0">
            <a:spAutoFit/>
          </a:bodyPr>
          <a:p>
            <a:r>
              <a:rPr lang="en-US" sz="16600"/>
              <a:t>𝅝</a:t>
            </a:r>
            <a:endParaRPr lang="en-US" sz="16600"/>
          </a:p>
        </p:txBody>
      </p:sp>
      <p:cxnSp>
        <p:nvCxnSpPr>
          <p:cNvPr id="7" name="Straight Arrow Connector 6"/>
          <p:cNvCxnSpPr/>
          <p:nvPr/>
        </p:nvCxnSpPr>
        <p:spPr>
          <a:xfrm flipH="1">
            <a:off x="3312160" y="1367155"/>
            <a:ext cx="781050" cy="485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6425" y="1353820"/>
            <a:ext cx="732155" cy="462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 Box 8"/>
          <p:cNvSpPr txBox="1"/>
          <p:nvPr/>
        </p:nvSpPr>
        <p:spPr>
          <a:xfrm>
            <a:off x="5112385" y="769620"/>
            <a:ext cx="1126490" cy="1630045"/>
          </a:xfrm>
          <a:prstGeom prst="rect">
            <a:avLst/>
          </a:prstGeom>
          <a:noFill/>
        </p:spPr>
        <p:txBody>
          <a:bodyPr wrap="square" rtlCol="0" anchor="t">
            <a:spAutoFit/>
          </a:bodyPr>
          <a:p>
            <a:r>
              <a:rPr lang="en-US" sz="10000"/>
              <a:t>𝅗𝅥</a:t>
            </a:r>
            <a:endParaRPr lang="en-US" sz="10000"/>
          </a:p>
        </p:txBody>
      </p:sp>
      <p:sp>
        <p:nvSpPr>
          <p:cNvPr id="10" name="Text Box 9"/>
          <p:cNvSpPr txBox="1"/>
          <p:nvPr/>
        </p:nvSpPr>
        <p:spPr>
          <a:xfrm>
            <a:off x="2736215" y="772160"/>
            <a:ext cx="1126490" cy="1630045"/>
          </a:xfrm>
          <a:prstGeom prst="rect">
            <a:avLst/>
          </a:prstGeom>
          <a:noFill/>
        </p:spPr>
        <p:txBody>
          <a:bodyPr wrap="square" rtlCol="0" anchor="t">
            <a:spAutoFit/>
          </a:bodyPr>
          <a:p>
            <a:r>
              <a:rPr lang="en-US" sz="10000"/>
              <a:t>𝅗𝅥</a:t>
            </a:r>
            <a:endParaRPr lang="en-US" sz="10000"/>
          </a:p>
        </p:txBody>
      </p:sp>
      <p:sp>
        <p:nvSpPr>
          <p:cNvPr id="11" name="Text Box 10"/>
          <p:cNvSpPr txBox="1"/>
          <p:nvPr/>
        </p:nvSpPr>
        <p:spPr>
          <a:xfrm>
            <a:off x="1835785" y="1887855"/>
            <a:ext cx="1280160" cy="1630045"/>
          </a:xfrm>
          <a:prstGeom prst="rect">
            <a:avLst/>
          </a:prstGeom>
          <a:noFill/>
        </p:spPr>
        <p:txBody>
          <a:bodyPr wrap="square" rtlCol="0" anchor="t">
            <a:spAutoFit/>
          </a:bodyPr>
          <a:p>
            <a:r>
              <a:rPr lang="en-US" sz="10000"/>
              <a:t>𝅘𝅥</a:t>
            </a:r>
            <a:endParaRPr lang="en-US" sz="10000"/>
          </a:p>
        </p:txBody>
      </p:sp>
      <p:sp>
        <p:nvSpPr>
          <p:cNvPr id="15" name="Text Box 14"/>
          <p:cNvSpPr txBox="1"/>
          <p:nvPr/>
        </p:nvSpPr>
        <p:spPr>
          <a:xfrm>
            <a:off x="3312160" y="1924050"/>
            <a:ext cx="1280160" cy="1630045"/>
          </a:xfrm>
          <a:prstGeom prst="rect">
            <a:avLst/>
          </a:prstGeom>
          <a:noFill/>
        </p:spPr>
        <p:txBody>
          <a:bodyPr wrap="square" rtlCol="0" anchor="t">
            <a:spAutoFit/>
          </a:bodyPr>
          <a:p>
            <a:r>
              <a:rPr lang="en-US" sz="10000"/>
              <a:t>𝅘𝅥</a:t>
            </a:r>
            <a:endParaRPr lang="en-US" sz="10000"/>
          </a:p>
        </p:txBody>
      </p:sp>
      <p:sp>
        <p:nvSpPr>
          <p:cNvPr id="16" name="Text Box 15"/>
          <p:cNvSpPr txBox="1"/>
          <p:nvPr/>
        </p:nvSpPr>
        <p:spPr>
          <a:xfrm>
            <a:off x="4248150" y="1924050"/>
            <a:ext cx="1280160" cy="1630045"/>
          </a:xfrm>
          <a:prstGeom prst="rect">
            <a:avLst/>
          </a:prstGeom>
          <a:noFill/>
        </p:spPr>
        <p:txBody>
          <a:bodyPr wrap="square" rtlCol="0" anchor="t">
            <a:spAutoFit/>
          </a:bodyPr>
          <a:p>
            <a:r>
              <a:rPr lang="en-US" sz="10000"/>
              <a:t>𝅘𝅥</a:t>
            </a:r>
            <a:endParaRPr lang="en-US" sz="10000"/>
          </a:p>
        </p:txBody>
      </p:sp>
      <p:sp>
        <p:nvSpPr>
          <p:cNvPr id="17" name="Text Box 16"/>
          <p:cNvSpPr txBox="1"/>
          <p:nvPr/>
        </p:nvSpPr>
        <p:spPr>
          <a:xfrm>
            <a:off x="5616575" y="1924050"/>
            <a:ext cx="1280160" cy="1630045"/>
          </a:xfrm>
          <a:prstGeom prst="rect">
            <a:avLst/>
          </a:prstGeom>
          <a:noFill/>
        </p:spPr>
        <p:txBody>
          <a:bodyPr wrap="square" rtlCol="0" anchor="t">
            <a:spAutoFit/>
          </a:bodyPr>
          <a:p>
            <a:r>
              <a:rPr lang="en-US" sz="10000"/>
              <a:t>𝅘𝅥</a:t>
            </a:r>
            <a:endParaRPr lang="en-US" sz="10000"/>
          </a:p>
        </p:txBody>
      </p:sp>
      <p:cxnSp>
        <p:nvCxnSpPr>
          <p:cNvPr id="18" name="Straight Arrow Connector 17"/>
          <p:cNvCxnSpPr/>
          <p:nvPr/>
        </p:nvCxnSpPr>
        <p:spPr>
          <a:xfrm flipH="1">
            <a:off x="2412365" y="2064385"/>
            <a:ext cx="480060" cy="760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73400" y="2038350"/>
            <a:ext cx="382905" cy="7499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788535" y="2051685"/>
            <a:ext cx="493395" cy="808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00675" y="2032635"/>
            <a:ext cx="431800" cy="755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760720" y="3179445"/>
            <a:ext cx="102235" cy="221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017895" y="3089275"/>
            <a:ext cx="318770" cy="347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656080" y="3137535"/>
            <a:ext cx="358140" cy="299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143125" y="3128010"/>
            <a:ext cx="88900" cy="308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275965" y="3128010"/>
            <a:ext cx="132715" cy="308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674110" y="3115945"/>
            <a:ext cx="213995" cy="356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356100" y="3192780"/>
            <a:ext cx="86360" cy="243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639310" y="3162935"/>
            <a:ext cx="224155" cy="242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 Box 38"/>
          <p:cNvSpPr txBox="1"/>
          <p:nvPr/>
        </p:nvSpPr>
        <p:spPr>
          <a:xfrm>
            <a:off x="1080135" y="3364230"/>
            <a:ext cx="834390" cy="1630045"/>
          </a:xfrm>
          <a:prstGeom prst="rect">
            <a:avLst/>
          </a:prstGeom>
          <a:noFill/>
        </p:spPr>
        <p:txBody>
          <a:bodyPr wrap="none" rtlCol="0" anchor="t">
            <a:spAutoFit/>
          </a:bodyPr>
          <a:p>
            <a:r>
              <a:rPr lang="en-US" sz="10000">
                <a:sym typeface="+mn-ea"/>
              </a:rPr>
              <a:t>𝅘𝅥𝅮</a:t>
            </a:r>
            <a:endParaRPr lang="en-US" sz="10000">
              <a:sym typeface="+mn-ea"/>
            </a:endParaRPr>
          </a:p>
        </p:txBody>
      </p:sp>
      <p:sp>
        <p:nvSpPr>
          <p:cNvPr id="40" name="Text Box 39"/>
          <p:cNvSpPr txBox="1"/>
          <p:nvPr/>
        </p:nvSpPr>
        <p:spPr>
          <a:xfrm>
            <a:off x="1834515" y="3364230"/>
            <a:ext cx="834390" cy="1630045"/>
          </a:xfrm>
          <a:prstGeom prst="rect">
            <a:avLst/>
          </a:prstGeom>
          <a:noFill/>
        </p:spPr>
        <p:txBody>
          <a:bodyPr wrap="none" rtlCol="0" anchor="t">
            <a:spAutoFit/>
          </a:bodyPr>
          <a:p>
            <a:r>
              <a:rPr lang="en-US" sz="10000">
                <a:sym typeface="+mn-ea"/>
              </a:rPr>
              <a:t>𝅘𝅥𝅮</a:t>
            </a:r>
            <a:endParaRPr lang="en-US" sz="10000">
              <a:sym typeface="+mn-ea"/>
            </a:endParaRPr>
          </a:p>
        </p:txBody>
      </p:sp>
      <p:sp>
        <p:nvSpPr>
          <p:cNvPr id="43" name="Text Box 42"/>
          <p:cNvSpPr txBox="1"/>
          <p:nvPr/>
        </p:nvSpPr>
        <p:spPr>
          <a:xfrm>
            <a:off x="2708275" y="3348990"/>
            <a:ext cx="834390" cy="1630045"/>
          </a:xfrm>
          <a:prstGeom prst="rect">
            <a:avLst/>
          </a:prstGeom>
          <a:noFill/>
        </p:spPr>
        <p:txBody>
          <a:bodyPr wrap="none" rtlCol="0" anchor="t">
            <a:spAutoFit/>
          </a:bodyPr>
          <a:p>
            <a:r>
              <a:rPr lang="en-US" sz="10000">
                <a:sym typeface="+mn-ea"/>
              </a:rPr>
              <a:t>𝅘𝅥𝅮</a:t>
            </a:r>
            <a:endParaRPr lang="en-US" sz="10000">
              <a:sym typeface="+mn-ea"/>
            </a:endParaRPr>
          </a:p>
        </p:txBody>
      </p:sp>
      <p:sp>
        <p:nvSpPr>
          <p:cNvPr id="44" name="Text Box 43"/>
          <p:cNvSpPr txBox="1"/>
          <p:nvPr/>
        </p:nvSpPr>
        <p:spPr>
          <a:xfrm>
            <a:off x="3439795" y="3369310"/>
            <a:ext cx="834390" cy="1630045"/>
          </a:xfrm>
          <a:prstGeom prst="rect">
            <a:avLst/>
          </a:prstGeom>
          <a:noFill/>
        </p:spPr>
        <p:txBody>
          <a:bodyPr wrap="none" rtlCol="0" anchor="t">
            <a:spAutoFit/>
          </a:bodyPr>
          <a:p>
            <a:r>
              <a:rPr lang="en-US" sz="10000">
                <a:sym typeface="+mn-ea"/>
              </a:rPr>
              <a:t>𝅘𝅥𝅮</a:t>
            </a:r>
            <a:endParaRPr lang="en-US" sz="10000">
              <a:sym typeface="+mn-ea"/>
            </a:endParaRPr>
          </a:p>
        </p:txBody>
      </p:sp>
      <p:sp>
        <p:nvSpPr>
          <p:cNvPr id="45" name="Text Box 44"/>
          <p:cNvSpPr txBox="1"/>
          <p:nvPr/>
        </p:nvSpPr>
        <p:spPr>
          <a:xfrm>
            <a:off x="3957955" y="3389630"/>
            <a:ext cx="834390" cy="1630045"/>
          </a:xfrm>
          <a:prstGeom prst="rect">
            <a:avLst/>
          </a:prstGeom>
          <a:noFill/>
        </p:spPr>
        <p:txBody>
          <a:bodyPr wrap="none" rtlCol="0" anchor="t">
            <a:spAutoFit/>
          </a:bodyPr>
          <a:p>
            <a:r>
              <a:rPr lang="en-US" sz="10000">
                <a:sym typeface="+mn-ea"/>
              </a:rPr>
              <a:t>𝅘𝅥𝅮</a:t>
            </a:r>
            <a:endParaRPr lang="en-US" sz="10000">
              <a:sym typeface="+mn-ea"/>
            </a:endParaRPr>
          </a:p>
        </p:txBody>
      </p:sp>
      <p:sp>
        <p:nvSpPr>
          <p:cNvPr id="46" name="Text Box 45"/>
          <p:cNvSpPr txBox="1"/>
          <p:nvPr/>
        </p:nvSpPr>
        <p:spPr>
          <a:xfrm>
            <a:off x="4440555" y="3374390"/>
            <a:ext cx="834390" cy="1630045"/>
          </a:xfrm>
          <a:prstGeom prst="rect">
            <a:avLst/>
          </a:prstGeom>
          <a:noFill/>
        </p:spPr>
        <p:txBody>
          <a:bodyPr wrap="none" rtlCol="0" anchor="t">
            <a:spAutoFit/>
          </a:bodyPr>
          <a:p>
            <a:r>
              <a:rPr lang="en-US" sz="10000">
                <a:sym typeface="+mn-ea"/>
              </a:rPr>
              <a:t>𝅘𝅥𝅮</a:t>
            </a:r>
            <a:endParaRPr lang="en-US" sz="10000">
              <a:sym typeface="+mn-ea"/>
            </a:endParaRPr>
          </a:p>
        </p:txBody>
      </p:sp>
      <p:sp>
        <p:nvSpPr>
          <p:cNvPr id="47" name="Text Box 46"/>
          <p:cNvSpPr txBox="1"/>
          <p:nvPr/>
        </p:nvSpPr>
        <p:spPr>
          <a:xfrm>
            <a:off x="5278755" y="3394710"/>
            <a:ext cx="834390" cy="1630045"/>
          </a:xfrm>
          <a:prstGeom prst="rect">
            <a:avLst/>
          </a:prstGeom>
          <a:noFill/>
        </p:spPr>
        <p:txBody>
          <a:bodyPr wrap="none" rtlCol="0" anchor="t">
            <a:spAutoFit/>
          </a:bodyPr>
          <a:p>
            <a:r>
              <a:rPr lang="en-US" sz="10000">
                <a:sym typeface="+mn-ea"/>
              </a:rPr>
              <a:t>𝅘𝅥𝅮</a:t>
            </a:r>
            <a:endParaRPr lang="en-US" sz="10000">
              <a:sym typeface="+mn-ea"/>
            </a:endParaRPr>
          </a:p>
        </p:txBody>
      </p:sp>
      <p:sp>
        <p:nvSpPr>
          <p:cNvPr id="48" name="Text Box 47"/>
          <p:cNvSpPr txBox="1"/>
          <p:nvPr/>
        </p:nvSpPr>
        <p:spPr>
          <a:xfrm>
            <a:off x="5974715" y="3415030"/>
            <a:ext cx="834390" cy="1630045"/>
          </a:xfrm>
          <a:prstGeom prst="rect">
            <a:avLst/>
          </a:prstGeom>
          <a:noFill/>
        </p:spPr>
        <p:txBody>
          <a:bodyPr wrap="none" rtlCol="0" anchor="t">
            <a:spAutoFit/>
          </a:bodyPr>
          <a:p>
            <a:r>
              <a:rPr lang="en-US" sz="10000">
                <a:sym typeface="+mn-ea"/>
              </a:rPr>
              <a:t>𝅘𝅥𝅮</a:t>
            </a:r>
            <a:endParaRPr lang="en-US" sz="10000">
              <a:sym typeface="+mn-ea"/>
            </a:endParaRP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3780155" y="-704215"/>
            <a:ext cx="1212850" cy="2646045"/>
          </a:xfrm>
          <a:prstGeom prst="rect">
            <a:avLst/>
          </a:prstGeom>
          <a:noFill/>
        </p:spPr>
        <p:txBody>
          <a:bodyPr wrap="square" rtlCol="0">
            <a:spAutoFit/>
          </a:bodyPr>
          <a:p>
            <a:r>
              <a:rPr lang="en-US" sz="16600"/>
              <a:t>𝅝</a:t>
            </a:r>
            <a:endParaRPr lang="en-US" sz="16600"/>
          </a:p>
        </p:txBody>
      </p:sp>
      <p:cxnSp>
        <p:nvCxnSpPr>
          <p:cNvPr id="7" name="Straight Arrow Connector 6"/>
          <p:cNvCxnSpPr/>
          <p:nvPr/>
        </p:nvCxnSpPr>
        <p:spPr>
          <a:xfrm flipH="1">
            <a:off x="3312160" y="1367155"/>
            <a:ext cx="781050" cy="485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6425" y="1353820"/>
            <a:ext cx="732155" cy="462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 Box 8"/>
          <p:cNvSpPr txBox="1"/>
          <p:nvPr/>
        </p:nvSpPr>
        <p:spPr>
          <a:xfrm>
            <a:off x="5112385" y="769620"/>
            <a:ext cx="1126490" cy="1630045"/>
          </a:xfrm>
          <a:prstGeom prst="rect">
            <a:avLst/>
          </a:prstGeom>
          <a:noFill/>
        </p:spPr>
        <p:txBody>
          <a:bodyPr wrap="square" rtlCol="0" anchor="t">
            <a:spAutoFit/>
          </a:bodyPr>
          <a:p>
            <a:r>
              <a:rPr lang="en-US" sz="10000"/>
              <a:t>𝅗𝅥</a:t>
            </a:r>
            <a:endParaRPr lang="en-US" sz="10000"/>
          </a:p>
        </p:txBody>
      </p:sp>
      <p:sp>
        <p:nvSpPr>
          <p:cNvPr id="10" name="Text Box 9"/>
          <p:cNvSpPr txBox="1"/>
          <p:nvPr/>
        </p:nvSpPr>
        <p:spPr>
          <a:xfrm>
            <a:off x="2736215" y="772160"/>
            <a:ext cx="1126490" cy="1630045"/>
          </a:xfrm>
          <a:prstGeom prst="rect">
            <a:avLst/>
          </a:prstGeom>
          <a:noFill/>
        </p:spPr>
        <p:txBody>
          <a:bodyPr wrap="square" rtlCol="0" anchor="t">
            <a:spAutoFit/>
          </a:bodyPr>
          <a:p>
            <a:r>
              <a:rPr lang="en-US" sz="10000"/>
              <a:t>𝅗𝅥</a:t>
            </a:r>
            <a:endParaRPr lang="en-US" sz="10000"/>
          </a:p>
        </p:txBody>
      </p:sp>
      <p:sp>
        <p:nvSpPr>
          <p:cNvPr id="11" name="Text Box 10"/>
          <p:cNvSpPr txBox="1"/>
          <p:nvPr/>
        </p:nvSpPr>
        <p:spPr>
          <a:xfrm>
            <a:off x="1835785" y="1887855"/>
            <a:ext cx="1280160" cy="1630045"/>
          </a:xfrm>
          <a:prstGeom prst="rect">
            <a:avLst/>
          </a:prstGeom>
          <a:noFill/>
        </p:spPr>
        <p:txBody>
          <a:bodyPr wrap="square" rtlCol="0" anchor="t">
            <a:spAutoFit/>
          </a:bodyPr>
          <a:p>
            <a:r>
              <a:rPr lang="en-US" sz="10000"/>
              <a:t>𝅘𝅥</a:t>
            </a:r>
            <a:endParaRPr lang="en-US" sz="10000"/>
          </a:p>
        </p:txBody>
      </p:sp>
      <p:sp>
        <p:nvSpPr>
          <p:cNvPr id="15" name="Text Box 14"/>
          <p:cNvSpPr txBox="1"/>
          <p:nvPr/>
        </p:nvSpPr>
        <p:spPr>
          <a:xfrm>
            <a:off x="3312160" y="1924050"/>
            <a:ext cx="1280160" cy="1630045"/>
          </a:xfrm>
          <a:prstGeom prst="rect">
            <a:avLst/>
          </a:prstGeom>
          <a:noFill/>
        </p:spPr>
        <p:txBody>
          <a:bodyPr wrap="square" rtlCol="0" anchor="t">
            <a:spAutoFit/>
          </a:bodyPr>
          <a:p>
            <a:r>
              <a:rPr lang="en-US" sz="10000"/>
              <a:t>𝅘𝅥</a:t>
            </a:r>
            <a:endParaRPr lang="en-US" sz="10000"/>
          </a:p>
        </p:txBody>
      </p:sp>
      <p:sp>
        <p:nvSpPr>
          <p:cNvPr id="16" name="Text Box 15"/>
          <p:cNvSpPr txBox="1"/>
          <p:nvPr/>
        </p:nvSpPr>
        <p:spPr>
          <a:xfrm>
            <a:off x="4248150" y="1924050"/>
            <a:ext cx="1280160" cy="1630045"/>
          </a:xfrm>
          <a:prstGeom prst="rect">
            <a:avLst/>
          </a:prstGeom>
          <a:noFill/>
        </p:spPr>
        <p:txBody>
          <a:bodyPr wrap="square" rtlCol="0" anchor="t">
            <a:spAutoFit/>
          </a:bodyPr>
          <a:p>
            <a:r>
              <a:rPr lang="en-US" sz="10000"/>
              <a:t>𝅘𝅥</a:t>
            </a:r>
            <a:endParaRPr lang="en-US" sz="10000"/>
          </a:p>
        </p:txBody>
      </p:sp>
      <p:sp>
        <p:nvSpPr>
          <p:cNvPr id="17" name="Text Box 16"/>
          <p:cNvSpPr txBox="1"/>
          <p:nvPr/>
        </p:nvSpPr>
        <p:spPr>
          <a:xfrm>
            <a:off x="5616575" y="1924050"/>
            <a:ext cx="1280160" cy="1630045"/>
          </a:xfrm>
          <a:prstGeom prst="rect">
            <a:avLst/>
          </a:prstGeom>
          <a:noFill/>
        </p:spPr>
        <p:txBody>
          <a:bodyPr wrap="square" rtlCol="0" anchor="t">
            <a:spAutoFit/>
          </a:bodyPr>
          <a:p>
            <a:r>
              <a:rPr lang="en-US" sz="10000"/>
              <a:t>𝅘𝅥</a:t>
            </a:r>
            <a:endParaRPr lang="en-US" sz="10000"/>
          </a:p>
        </p:txBody>
      </p:sp>
      <p:cxnSp>
        <p:nvCxnSpPr>
          <p:cNvPr id="18" name="Straight Arrow Connector 17"/>
          <p:cNvCxnSpPr/>
          <p:nvPr/>
        </p:nvCxnSpPr>
        <p:spPr>
          <a:xfrm flipH="1">
            <a:off x="2412365" y="2064385"/>
            <a:ext cx="480060" cy="760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73400" y="2038350"/>
            <a:ext cx="382905" cy="7499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788535" y="2051685"/>
            <a:ext cx="493395" cy="808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00675" y="2032635"/>
            <a:ext cx="431800" cy="755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 Box 21"/>
          <p:cNvSpPr txBox="1"/>
          <p:nvPr/>
        </p:nvSpPr>
        <p:spPr>
          <a:xfrm>
            <a:off x="1132840" y="3220720"/>
            <a:ext cx="1602740" cy="3169285"/>
          </a:xfrm>
          <a:prstGeom prst="rect">
            <a:avLst/>
          </a:prstGeom>
          <a:noFill/>
        </p:spPr>
        <p:txBody>
          <a:bodyPr wrap="square" rtlCol="0" anchor="t">
            <a:spAutoFit/>
          </a:bodyPr>
          <a:p>
            <a:r>
              <a:rPr lang="en-US" sz="10000">
                <a:sym typeface="+mn-ea"/>
              </a:rPr>
              <a:t>𝅘𝅥 𝅘𝅥</a:t>
            </a:r>
            <a:endParaRPr lang="en-US" sz="10000"/>
          </a:p>
          <a:p>
            <a:endParaRPr lang="en-US" sz="10000"/>
          </a:p>
        </p:txBody>
      </p:sp>
      <p:sp>
        <p:nvSpPr>
          <p:cNvPr id="23" name="Text Box 22"/>
          <p:cNvSpPr txBox="1"/>
          <p:nvPr/>
        </p:nvSpPr>
        <p:spPr>
          <a:xfrm>
            <a:off x="2802255" y="3220720"/>
            <a:ext cx="1602740" cy="3169285"/>
          </a:xfrm>
          <a:prstGeom prst="rect">
            <a:avLst/>
          </a:prstGeom>
          <a:noFill/>
        </p:spPr>
        <p:txBody>
          <a:bodyPr wrap="square" rtlCol="0" anchor="t">
            <a:spAutoFit/>
          </a:bodyPr>
          <a:p>
            <a:r>
              <a:rPr lang="en-US" sz="10000">
                <a:sym typeface="+mn-ea"/>
              </a:rPr>
              <a:t>𝅘𝅥 𝅘𝅥</a:t>
            </a:r>
            <a:endParaRPr lang="en-US" sz="10000"/>
          </a:p>
          <a:p>
            <a:endParaRPr lang="en-US" sz="10000"/>
          </a:p>
        </p:txBody>
      </p:sp>
      <p:sp>
        <p:nvSpPr>
          <p:cNvPr id="24" name="Text Box 23"/>
          <p:cNvSpPr txBox="1"/>
          <p:nvPr/>
        </p:nvSpPr>
        <p:spPr>
          <a:xfrm>
            <a:off x="3850640" y="3220720"/>
            <a:ext cx="1602740" cy="3169285"/>
          </a:xfrm>
          <a:prstGeom prst="rect">
            <a:avLst/>
          </a:prstGeom>
          <a:noFill/>
        </p:spPr>
        <p:txBody>
          <a:bodyPr wrap="square" rtlCol="0" anchor="t">
            <a:spAutoFit/>
          </a:bodyPr>
          <a:p>
            <a:r>
              <a:rPr lang="en-US" sz="10000">
                <a:sym typeface="+mn-ea"/>
              </a:rPr>
              <a:t>𝅘𝅥 𝅘𝅥</a:t>
            </a:r>
            <a:endParaRPr lang="en-US" sz="10000"/>
          </a:p>
          <a:p>
            <a:endParaRPr lang="en-US" sz="10000"/>
          </a:p>
        </p:txBody>
      </p:sp>
      <p:sp>
        <p:nvSpPr>
          <p:cNvPr id="25" name="Text Box 24"/>
          <p:cNvSpPr txBox="1"/>
          <p:nvPr/>
        </p:nvSpPr>
        <p:spPr>
          <a:xfrm>
            <a:off x="5293995" y="3220085"/>
            <a:ext cx="1602740" cy="3169285"/>
          </a:xfrm>
          <a:prstGeom prst="rect">
            <a:avLst/>
          </a:prstGeom>
          <a:noFill/>
        </p:spPr>
        <p:txBody>
          <a:bodyPr wrap="square" rtlCol="0" anchor="t">
            <a:spAutoFit/>
          </a:bodyPr>
          <a:p>
            <a:r>
              <a:rPr lang="en-US" sz="10000">
                <a:sym typeface="+mn-ea"/>
              </a:rPr>
              <a:t>𝅘𝅥 𝅘𝅥</a:t>
            </a:r>
            <a:endParaRPr lang="en-US" sz="10000"/>
          </a:p>
          <a:p>
            <a:endParaRPr lang="en-US" sz="10000"/>
          </a:p>
        </p:txBody>
      </p:sp>
      <p:cxnSp>
        <p:nvCxnSpPr>
          <p:cNvPr id="26" name="Straight Connector 25"/>
          <p:cNvCxnSpPr/>
          <p:nvPr/>
        </p:nvCxnSpPr>
        <p:spPr>
          <a:xfrm flipV="1">
            <a:off x="1549400" y="3509010"/>
            <a:ext cx="718820" cy="635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241040" y="3493770"/>
            <a:ext cx="718820" cy="635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257040" y="3514090"/>
            <a:ext cx="718820" cy="635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699760" y="3498850"/>
            <a:ext cx="718820" cy="635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760720" y="3179445"/>
            <a:ext cx="102235" cy="221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017895" y="3089275"/>
            <a:ext cx="318770" cy="347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656080" y="3137535"/>
            <a:ext cx="358140" cy="299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143125" y="3128010"/>
            <a:ext cx="88900" cy="308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275965" y="3128010"/>
            <a:ext cx="132715" cy="308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674110" y="3115945"/>
            <a:ext cx="213995" cy="356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356100" y="3192780"/>
            <a:ext cx="86360" cy="243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639310" y="3162935"/>
            <a:ext cx="224155" cy="242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par>
    </p:tnLst>
  </p:timing>
</p:sld>
</file>

<file path=ppt/tags/tag1.xml><?xml version="1.0" encoding="utf-8"?>
<p:tagLst xmlns:p="http://schemas.openxmlformats.org/presentationml/2006/main">
  <p:tag name="MH" val="20160830110903"/>
  <p:tag name="MH_LIBRARY" val="CONTENTS"/>
  <p:tag name="MH_TYPE" val="ENTRY"/>
  <p:tag name="ID" val="545819"/>
  <p:tag name="MH_ORDER" val="1"/>
</p:tagLst>
</file>

<file path=ppt/tags/tag10.xml><?xml version="1.0" encoding="utf-8"?>
<p:tagLst xmlns:p="http://schemas.openxmlformats.org/presentationml/2006/main">
  <p:tag name="MH" val="20160830110903"/>
  <p:tag name="MH_LIBRARY" val="CONTENTS"/>
  <p:tag name="MH_TYPE" val="ENTRY"/>
  <p:tag name="ID" val="545819"/>
  <p:tag name="MH_ORDER" val="4"/>
</p:tagLst>
</file>

<file path=ppt/tags/tag11.xml><?xml version="1.0" encoding="utf-8"?>
<p:tagLst xmlns:p="http://schemas.openxmlformats.org/presentationml/2006/main">
  <p:tag name="MH" val="20160830110903"/>
  <p:tag name="MH_LIBRARY" val="CONTENTS"/>
  <p:tag name="MH_AUTOCOLOR" val="TRUE"/>
  <p:tag name="MH_TYPE" val="CONTENTS"/>
  <p:tag name="ID" val="545819"/>
</p:tagLst>
</file>

<file path=ppt/tags/tag12.xml><?xml version="1.0" encoding="utf-8"?>
<p:tagLst xmlns:p="http://schemas.openxmlformats.org/presentationml/2006/main">
  <p:tag name="MH" val="20160830110903"/>
  <p:tag name="MH_LIBRARY" val="CONTENTS"/>
  <p:tag name="MH_TYPE" val="ENTRY"/>
  <p:tag name="ID" val="545819"/>
  <p:tag name="MH_ORDER" val="1"/>
</p:tagLst>
</file>

<file path=ppt/tags/tag13.xml><?xml version="1.0" encoding="utf-8"?>
<p:tagLst xmlns:p="http://schemas.openxmlformats.org/presentationml/2006/main">
  <p:tag name="MH" val="20160830110903"/>
  <p:tag name="MH_LIBRARY" val="CONTENTS"/>
  <p:tag name="MH_TYPE" val="NUMBER"/>
  <p:tag name="ID" val="545819"/>
  <p:tag name="MH_ORDER" val="1"/>
</p:tagLst>
</file>

<file path=ppt/tags/tag14.xml><?xml version="1.0" encoding="utf-8"?>
<p:tagLst xmlns:p="http://schemas.openxmlformats.org/presentationml/2006/main">
  <p:tag name="MH" val="20160830110903"/>
  <p:tag name="MH_LIBRARY" val="CONTENTS"/>
  <p:tag name="MH_TYPE" val="OTHERS"/>
  <p:tag name="ID" val="545819"/>
</p:tagLst>
</file>

<file path=ppt/tags/tag15.xml><?xml version="1.0" encoding="utf-8"?>
<p:tagLst xmlns:p="http://schemas.openxmlformats.org/presentationml/2006/main">
  <p:tag name="MH" val="20160830110903"/>
  <p:tag name="MH_LIBRARY" val="CONTENTS"/>
  <p:tag name="MH_TYPE" val="ENTRY"/>
  <p:tag name="ID" val="545819"/>
  <p:tag name="MH_ORDER" val="3"/>
</p:tagLst>
</file>

<file path=ppt/tags/tag16.xml><?xml version="1.0" encoding="utf-8"?>
<p:tagLst xmlns:p="http://schemas.openxmlformats.org/presentationml/2006/main">
  <p:tag name="MH" val="20160830110903"/>
  <p:tag name="MH_LIBRARY" val="CONTENTS"/>
  <p:tag name="MH_TYPE" val="NUMBER"/>
  <p:tag name="ID" val="545819"/>
  <p:tag name="MH_ORDER" val="3"/>
</p:tagLst>
</file>

<file path=ppt/tags/tag17.xml><?xml version="1.0" encoding="utf-8"?>
<p:tagLst xmlns:p="http://schemas.openxmlformats.org/presentationml/2006/main">
  <p:tag name="MH" val="20160830110903"/>
  <p:tag name="MH_LIBRARY" val="CONTENTS"/>
  <p:tag name="MH_TYPE" val="ENTRY"/>
  <p:tag name="ID" val="545819"/>
  <p:tag name="MH_ORDER" val="2"/>
</p:tagLst>
</file>

<file path=ppt/tags/tag18.xml><?xml version="1.0" encoding="utf-8"?>
<p:tagLst xmlns:p="http://schemas.openxmlformats.org/presentationml/2006/main">
  <p:tag name="MH" val="20160830110903"/>
  <p:tag name="MH_LIBRARY" val="CONTENTS"/>
  <p:tag name="MH_TYPE" val="NUMBER"/>
  <p:tag name="ID" val="545819"/>
  <p:tag name="MH_ORDER" val="2"/>
</p:tagLst>
</file>

<file path=ppt/tags/tag19.xml><?xml version="1.0" encoding="utf-8"?>
<p:tagLst xmlns:p="http://schemas.openxmlformats.org/presentationml/2006/main">
  <p:tag name="MH" val="20160830110903"/>
  <p:tag name="MH_LIBRARY" val="CONTENTS"/>
  <p:tag name="MH_TYPE" val="NUMBER"/>
  <p:tag name="ID" val="545819"/>
  <p:tag name="MH_ORDER" val="4"/>
</p:tagLst>
</file>

<file path=ppt/tags/tag2.xml><?xml version="1.0" encoding="utf-8"?>
<p:tagLst xmlns:p="http://schemas.openxmlformats.org/presentationml/2006/main">
  <p:tag name="MH" val="20160830110903"/>
  <p:tag name="MH_LIBRARY" val="CONTENTS"/>
  <p:tag name="MH_TYPE" val="NUMBER"/>
  <p:tag name="ID" val="545819"/>
  <p:tag name="MH_ORDER" val="1"/>
</p:tagLst>
</file>

<file path=ppt/tags/tag20.xml><?xml version="1.0" encoding="utf-8"?>
<p:tagLst xmlns:p="http://schemas.openxmlformats.org/presentationml/2006/main">
  <p:tag name="MH" val="20160830110903"/>
  <p:tag name="MH_LIBRARY" val="CONTENTS"/>
  <p:tag name="MH_TYPE" val="OTHERS"/>
  <p:tag name="ID" val="545819"/>
</p:tagLst>
</file>

<file path=ppt/tags/tag21.xml><?xml version="1.0" encoding="utf-8"?>
<p:tagLst xmlns:p="http://schemas.openxmlformats.org/presentationml/2006/main">
  <p:tag name="MH" val="20160830110903"/>
  <p:tag name="MH_LIBRARY" val="CONTENTS"/>
  <p:tag name="MH_TYPE" val="ENTRY"/>
  <p:tag name="ID" val="545819"/>
  <p:tag name="MH_ORDER" val="4"/>
</p:tagLst>
</file>

<file path=ppt/tags/tag22.xml><?xml version="1.0" encoding="utf-8"?>
<p:tagLst xmlns:p="http://schemas.openxmlformats.org/presentationml/2006/main">
  <p:tag name="MH" val="20160830110903"/>
  <p:tag name="MH_LIBRARY" val="CONTENTS"/>
  <p:tag name="MH_AUTOCOLOR" val="TRUE"/>
  <p:tag name="MH_TYPE" val="CONTENTS"/>
  <p:tag name="ID" val="545819"/>
</p:tagLst>
</file>

<file path=ppt/tags/tag23.xml><?xml version="1.0" encoding="utf-8"?>
<p:tagLst xmlns:p="http://schemas.openxmlformats.org/presentationml/2006/main">
  <p:tag name="MH" val="20160830110903"/>
  <p:tag name="MH_LIBRARY" val="CONTENTS"/>
  <p:tag name="MH_TYPE" val="ENTRY"/>
  <p:tag name="ID" val="545819"/>
  <p:tag name="MH_ORDER" val="1"/>
</p:tagLst>
</file>

<file path=ppt/tags/tag24.xml><?xml version="1.0" encoding="utf-8"?>
<p:tagLst xmlns:p="http://schemas.openxmlformats.org/presentationml/2006/main">
  <p:tag name="MH" val="20160830110903"/>
  <p:tag name="MH_LIBRARY" val="CONTENTS"/>
  <p:tag name="MH_TYPE" val="NUMBER"/>
  <p:tag name="ID" val="545819"/>
  <p:tag name="MH_ORDER" val="1"/>
</p:tagLst>
</file>

<file path=ppt/tags/tag25.xml><?xml version="1.0" encoding="utf-8"?>
<p:tagLst xmlns:p="http://schemas.openxmlformats.org/presentationml/2006/main">
  <p:tag name="MH" val="20160830110903"/>
  <p:tag name="MH_LIBRARY" val="CONTENTS"/>
  <p:tag name="MH_TYPE" val="OTHERS"/>
  <p:tag name="ID" val="545819"/>
</p:tagLst>
</file>

<file path=ppt/tags/tag26.xml><?xml version="1.0" encoding="utf-8"?>
<p:tagLst xmlns:p="http://schemas.openxmlformats.org/presentationml/2006/main">
  <p:tag name="MH" val="20160830110903"/>
  <p:tag name="MH_LIBRARY" val="CONTENTS"/>
  <p:tag name="MH_TYPE" val="ENTRY"/>
  <p:tag name="ID" val="545819"/>
  <p:tag name="MH_ORDER" val="2"/>
</p:tagLst>
</file>

<file path=ppt/tags/tag27.xml><?xml version="1.0" encoding="utf-8"?>
<p:tagLst xmlns:p="http://schemas.openxmlformats.org/presentationml/2006/main">
  <p:tag name="MH" val="20160830110903"/>
  <p:tag name="MH_LIBRARY" val="CONTENTS"/>
  <p:tag name="MH_TYPE" val="NUMBER"/>
  <p:tag name="ID" val="545819"/>
  <p:tag name="MH_ORDER" val="2"/>
</p:tagLst>
</file>

<file path=ppt/tags/tag28.xml><?xml version="1.0" encoding="utf-8"?>
<p:tagLst xmlns:p="http://schemas.openxmlformats.org/presentationml/2006/main">
  <p:tag name="MH" val="20160830110903"/>
  <p:tag name="MH_LIBRARY" val="CONTENTS"/>
  <p:tag name="MH_TYPE" val="OTHERS"/>
  <p:tag name="ID" val="545819"/>
</p:tagLst>
</file>

<file path=ppt/tags/tag29.xml><?xml version="1.0" encoding="utf-8"?>
<p:tagLst xmlns:p="http://schemas.openxmlformats.org/presentationml/2006/main">
  <p:tag name="MH" val="20160830110903"/>
  <p:tag name="MH_LIBRARY" val="CONTENTS"/>
  <p:tag name="MH_AUTOCOLOR" val="TRUE"/>
  <p:tag name="MH_TYPE" val="CONTENTS"/>
  <p:tag name="ID" val="545819"/>
</p:tagLst>
</file>

<file path=ppt/tags/tag3.xml><?xml version="1.0" encoding="utf-8"?>
<p:tagLst xmlns:p="http://schemas.openxmlformats.org/presentationml/2006/main">
  <p:tag name="MH" val="20160830110903"/>
  <p:tag name="MH_LIBRARY" val="CONTENTS"/>
  <p:tag name="MH_TYPE" val="OTHERS"/>
  <p:tag name="ID" val="545819"/>
</p:tagLst>
</file>

<file path=ppt/tags/tag4.xml><?xml version="1.0" encoding="utf-8"?>
<p:tagLst xmlns:p="http://schemas.openxmlformats.org/presentationml/2006/main">
  <p:tag name="MH" val="20160830110903"/>
  <p:tag name="MH_LIBRARY" val="CONTENTS"/>
  <p:tag name="MH_TYPE" val="ENTRY"/>
  <p:tag name="ID" val="545819"/>
  <p:tag name="MH_ORDER" val="3"/>
</p:tagLst>
</file>

<file path=ppt/tags/tag5.xml><?xml version="1.0" encoding="utf-8"?>
<p:tagLst xmlns:p="http://schemas.openxmlformats.org/presentationml/2006/main">
  <p:tag name="MH" val="20160830110903"/>
  <p:tag name="MH_LIBRARY" val="CONTENTS"/>
  <p:tag name="MH_TYPE" val="NUMBER"/>
  <p:tag name="ID" val="545819"/>
  <p:tag name="MH_ORDER" val="3"/>
</p:tagLst>
</file>

<file path=ppt/tags/tag6.xml><?xml version="1.0" encoding="utf-8"?>
<p:tagLst xmlns:p="http://schemas.openxmlformats.org/presentationml/2006/main">
  <p:tag name="MH" val="20160830110903"/>
  <p:tag name="MH_LIBRARY" val="CONTENTS"/>
  <p:tag name="MH_TYPE" val="ENTRY"/>
  <p:tag name="ID" val="545819"/>
  <p:tag name="MH_ORDER" val="2"/>
</p:tagLst>
</file>

<file path=ppt/tags/tag7.xml><?xml version="1.0" encoding="utf-8"?>
<p:tagLst xmlns:p="http://schemas.openxmlformats.org/presentationml/2006/main">
  <p:tag name="MH" val="20160830110903"/>
  <p:tag name="MH_LIBRARY" val="CONTENTS"/>
  <p:tag name="MH_TYPE" val="NUMBER"/>
  <p:tag name="ID" val="545819"/>
  <p:tag name="MH_ORDER" val="2"/>
</p:tagLst>
</file>

<file path=ppt/tags/tag8.xml><?xml version="1.0" encoding="utf-8"?>
<p:tagLst xmlns:p="http://schemas.openxmlformats.org/presentationml/2006/main">
  <p:tag name="MH" val="20160830110903"/>
  <p:tag name="MH_LIBRARY" val="CONTENTS"/>
  <p:tag name="MH_TYPE" val="NUMBER"/>
  <p:tag name="ID" val="545819"/>
  <p:tag name="MH_ORDER" val="4"/>
</p:tagLst>
</file>

<file path=ppt/tags/tag9.xml><?xml version="1.0" encoding="utf-8"?>
<p:tagLst xmlns:p="http://schemas.openxmlformats.org/presentationml/2006/main">
  <p:tag name="MH" val="20160830110903"/>
  <p:tag name="MH_LIBRARY" val="CONTENTS"/>
  <p:tag name="MH_TYPE" val="OTHERS"/>
  <p:tag name="ID" val="545819"/>
</p:tagLst>
</file>

<file path=ppt/theme/theme1.xml><?xml version="1.0" encoding="utf-8"?>
<a:theme xmlns:a="http://schemas.openxmlformats.org/drawingml/2006/main" name="My Music Powerpoint Template - www.freepptbackgrounds.net">
  <a:themeElements>
    <a:clrScheme name="自定义 396">
      <a:dk1>
        <a:sysClr val="windowText" lastClr="000000"/>
      </a:dk1>
      <a:lt1>
        <a:sysClr val="window" lastClr="FFFFFF"/>
      </a:lt1>
      <a:dk2>
        <a:srgbClr val="1F497D"/>
      </a:dk2>
      <a:lt2>
        <a:srgbClr val="EEECE1"/>
      </a:lt2>
      <a:accent1>
        <a:srgbClr val="3F3F3F"/>
      </a:accent1>
      <a:accent2>
        <a:srgbClr val="7F7F7F"/>
      </a:accent2>
      <a:accent3>
        <a:srgbClr val="3F3F3F"/>
      </a:accent3>
      <a:accent4>
        <a:srgbClr val="7F7F7F"/>
      </a:accent4>
      <a:accent5>
        <a:srgbClr val="3F3F3F"/>
      </a:accent5>
      <a:accent6>
        <a:srgbClr val="7F7F7F"/>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y Music Powerpoint Template - www.freepptbackgrounds.net">
  <a:themeElements>
    <a:clrScheme name="自定义 396">
      <a:dk1>
        <a:sysClr val="windowText" lastClr="000000"/>
      </a:dk1>
      <a:lt1>
        <a:sysClr val="window" lastClr="FFFFFF"/>
      </a:lt1>
      <a:dk2>
        <a:srgbClr val="1F497D"/>
      </a:dk2>
      <a:lt2>
        <a:srgbClr val="EEECE1"/>
      </a:lt2>
      <a:accent1>
        <a:srgbClr val="3F3F3F"/>
      </a:accent1>
      <a:accent2>
        <a:srgbClr val="7F7F7F"/>
      </a:accent2>
      <a:accent3>
        <a:srgbClr val="3F3F3F"/>
      </a:accent3>
      <a:accent4>
        <a:srgbClr val="7F7F7F"/>
      </a:accent4>
      <a:accent5>
        <a:srgbClr val="3F3F3F"/>
      </a:accent5>
      <a:accent6>
        <a:srgbClr val="7F7F7F"/>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4262</Words>
  <Application>WPS Presentation</Application>
  <PresentationFormat>Özel</PresentationFormat>
  <Paragraphs>372</Paragraphs>
  <Slides>28</Slides>
  <Notes>11</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28</vt:i4>
      </vt:variant>
    </vt:vector>
  </HeadingPairs>
  <TitlesOfParts>
    <vt:vector size="50" baseType="lpstr">
      <vt:lpstr>Arial</vt:lpstr>
      <vt:lpstr>SimSun</vt:lpstr>
      <vt:lpstr>Wingdings</vt:lpstr>
      <vt:lpstr>Microsoft YaHei</vt:lpstr>
      <vt:lpstr>文泉驿正黑</vt:lpstr>
      <vt:lpstr>Arial</vt:lpstr>
      <vt:lpstr>Georgia</vt:lpstr>
      <vt:lpstr>Calibri</vt:lpstr>
      <vt:lpstr>Trebuchet MS</vt:lpstr>
      <vt:lpstr>幼圆</vt:lpstr>
      <vt:lpstr>Verdana</vt:lpstr>
      <vt:lpstr>Arial Narrow</vt:lpstr>
      <vt:lpstr>Times New Roman</vt:lpstr>
      <vt:lpstr>Microsoft YaHei</vt:lpstr>
      <vt:lpstr>Arial Unicode MS</vt:lpstr>
      <vt:lpstr>BatangChe</vt:lpstr>
      <vt:lpstr>Gubbi</vt:lpstr>
      <vt:lpstr>FreeSerif</vt:lpstr>
      <vt:lpstr>WenQuanYi Zen Hei</vt:lpstr>
      <vt:lpstr>OpenSymbol</vt:lpstr>
      <vt:lpstr>My Music Powerpoint Template - www.freepptbackgrounds.net</vt:lpstr>
      <vt:lpstr>1_My Music Powerpoint Template - www.freepptbackgrounds.net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My Music Powerpoint Template，www.freepptbackgrounds.net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Music Powerpoint Template</dc:title>
  <dc:creator>Freepptbackgrounds.net</dc:creator>
  <cp:keywords>www.freepptbackgrounds.net</cp:keywords>
  <dc:description>My Music Powerpoint Template
www.freepptbackgrounds.net</dc:description>
  <cp:lastModifiedBy>conserv</cp:lastModifiedBy>
  <cp:revision>138</cp:revision>
  <dcterms:created xsi:type="dcterms:W3CDTF">2022-08-23T07:44:29Z</dcterms:created>
  <dcterms:modified xsi:type="dcterms:W3CDTF">2022-08-23T07:44:29Z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1033-11.1.0.11664</vt:lpwstr>
  </property>
</Properties>
</file>